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Inter Bold" charset="1" panose="020B0802030000000004"/>
      <p:regular r:id="rId28"/>
    </p:embeddedFont>
    <p:embeddedFont>
      <p:font typeface="Noto Serif Display" charset="1" panose="02020502080505020204"/>
      <p:regular r:id="rId30"/>
    </p:embeddedFont>
    <p:embeddedFont>
      <p:font typeface="Inter" charset="1" panose="020B0502030000000004"/>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notesMasters/notesMaster1.xml" Type="http://schemas.openxmlformats.org/officeDocument/2006/relationships/notesMaster"/><Relationship Id="rId26" Target="theme/theme2.xml" Type="http://schemas.openxmlformats.org/officeDocument/2006/relationships/theme"/><Relationship Id="rId27" Target="notesSlides/notesSlide1.xml" Type="http://schemas.openxmlformats.org/officeDocument/2006/relationships/notesSlide"/><Relationship Id="rId28" Target="fonts/font28.fntdata" Type="http://schemas.openxmlformats.org/officeDocument/2006/relationships/font"/><Relationship Id="rId29" Target="notesSlides/notesSlide2.xml" Type="http://schemas.openxmlformats.org/officeDocument/2006/relationships/notesSlide"/><Relationship Id="rId3" Target="viewProps.xml" Type="http://schemas.openxmlformats.org/officeDocument/2006/relationships/viewProps"/><Relationship Id="rId30" Target="fonts/font30.fntdata" Type="http://schemas.openxmlformats.org/officeDocument/2006/relationships/font"/><Relationship Id="rId31" Target="notesSlides/notesSlide3.xml" Type="http://schemas.openxmlformats.org/officeDocument/2006/relationships/notesSlide"/><Relationship Id="rId32" Target="notesSlides/notesSlide4.xml" Type="http://schemas.openxmlformats.org/officeDocument/2006/relationships/notesSlide"/><Relationship Id="rId33" Target="fonts/font33.fntdata" Type="http://schemas.openxmlformats.org/officeDocument/2006/relationships/font"/><Relationship Id="rId34" Target="notesSlides/notesSlide5.xml" Type="http://schemas.openxmlformats.org/officeDocument/2006/relationships/notesSlide"/><Relationship Id="rId35" Target="notesSlides/notesSlide6.xml" Type="http://schemas.openxmlformats.org/officeDocument/2006/relationships/notesSlide"/><Relationship Id="rId36" Target="notesSlides/notesSlide7.xml" Type="http://schemas.openxmlformats.org/officeDocument/2006/relationships/notesSlide"/><Relationship Id="rId37" Target="notesSlides/notesSlide8.xml" Type="http://schemas.openxmlformats.org/officeDocument/2006/relationships/notesSlide"/><Relationship Id="rId38" Target="notesSlides/notesSlide9.xml" Type="http://schemas.openxmlformats.org/officeDocument/2006/relationships/notesSlide"/><Relationship Id="rId39" Target="notesSlides/notesSlide10.xml" Type="http://schemas.openxmlformats.org/officeDocument/2006/relationships/notesSlide"/><Relationship Id="rId4" Target="theme/theme1.xml" Type="http://schemas.openxmlformats.org/officeDocument/2006/relationships/theme"/><Relationship Id="rId40" Target="notesSlides/notesSlide11.xml" Type="http://schemas.openxmlformats.org/officeDocument/2006/relationships/notesSlide"/><Relationship Id="rId41" Target="notesSlides/notesSlide12.xml" Type="http://schemas.openxmlformats.org/officeDocument/2006/relationships/notesSlide"/><Relationship Id="rId42" Target="notesSlides/notesSlide13.xml" Type="http://schemas.openxmlformats.org/officeDocument/2006/relationships/notesSlide"/><Relationship Id="rId43" Target="notesSlides/notesSlide14.xml" Type="http://schemas.openxmlformats.org/officeDocument/2006/relationships/notesSlide"/><Relationship Id="rId44" Target="notesSlides/notesSlide15.xml" Type="http://schemas.openxmlformats.org/officeDocument/2006/relationships/notesSlide"/><Relationship Id="rId45" Target="notesSlides/notesSlide16.xml" Type="http://schemas.openxmlformats.org/officeDocument/2006/relationships/notesSlide"/><Relationship Id="rId46" Target="notesSlides/notesSlide17.xml" Type="http://schemas.openxmlformats.org/officeDocument/2006/relationships/notesSlide"/><Relationship Id="rId47" Target="notesSlides/notesSlide18.xml" Type="http://schemas.openxmlformats.org/officeDocument/2006/relationships/notesSlide"/><Relationship Id="rId48" Target="notesSlides/notesSlide19.xml" Type="http://schemas.openxmlformats.org/officeDocument/2006/relationships/notesSlid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Sự biến đổi khí hậu toàn cầu là do hoạt động công nghiệp, nạn phá rừng, biến đổi khí hậu, hiện tượng thời tiết cực đoan và nóng lên toàn cầu.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Sự biến đổi khí hậu toàn cầu là do hoạt động công nghiệp, nạn phá rừng, biến đổi khí hậu, hiện tượng thời tiết cực đoan và nóng lên toàn cầu.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Sự biến đổi khí hậu toàn cầu là do hoạt động công nghiệp, nạn phá rừng, biến đổi khí hậu, hiện tượng thời tiết cực đoan và nóng lên toàn cầu.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Sự biến đổi khí hậu toàn cầu là do hoạt động công nghiệp, nạn phá rừng, biến đổi khí hậu, hiện tượng thời tiết cực đoan và nóng lên toàn cầu.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Sự biến đổi khí hậu toàn cầu là do hoạt động công nghiệp, nạn phá rừng, biến đổi khí hậu, hiện tượng thời tiết cực đoan và nóng lên toàn cầu.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Sự biến đổi khí hậu toàn cầu là do hoạt động công nghiệp, nạn phá rừng, biến đổi khí hậu, hiện tượng thời tiết cực đoan và nóng lên toàn cầu.</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9.png" Type="http://schemas.openxmlformats.org/officeDocument/2006/relationships/image"/><Relationship Id="rId6"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9.png" Type="http://schemas.openxmlformats.org/officeDocument/2006/relationships/image"/><Relationship Id="rId6"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9.png" Type="http://schemas.openxmlformats.org/officeDocument/2006/relationships/image"/><Relationship Id="rId6" Target="../media/image2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9.png" Type="http://schemas.openxmlformats.org/officeDocument/2006/relationships/image"/><Relationship Id="rId6" Target="../media/image26.png" Type="http://schemas.openxmlformats.org/officeDocument/2006/relationships/image"/><Relationship Id="rId7" Target="../media/image27.png" Type="http://schemas.openxmlformats.org/officeDocument/2006/relationships/image"/><Relationship Id="rId8"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9.png" Type="http://schemas.openxmlformats.org/officeDocument/2006/relationships/image"/><Relationship Id="rId6" Target="../media/image29.png" Type="http://schemas.openxmlformats.org/officeDocument/2006/relationships/image"/><Relationship Id="rId7" Target="../media/image30.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9.png" Type="http://schemas.openxmlformats.org/officeDocument/2006/relationships/image"/><Relationship Id="rId6" Target="../media/image31.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9.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35.png" Type="http://schemas.openxmlformats.org/officeDocument/2006/relationships/image"/><Relationship Id="rId4" Target="../media/image36.svg" Type="http://schemas.openxmlformats.org/officeDocument/2006/relationships/image"/><Relationship Id="rId5" Target="../media/image9.png" Type="http://schemas.openxmlformats.org/officeDocument/2006/relationships/image"/><Relationship Id="rId6" Target="../media/image3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38.png" Type="http://schemas.openxmlformats.org/officeDocument/2006/relationships/image"/><Relationship Id="rId4" Target="../media/image39.svg" Type="http://schemas.openxmlformats.org/officeDocument/2006/relationships/image"/><Relationship Id="rId5" Target="../media/image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38.png" Type="http://schemas.openxmlformats.org/officeDocument/2006/relationships/image"/><Relationship Id="rId4" Target="../media/image39.svg" Type="http://schemas.openxmlformats.org/officeDocument/2006/relationships/image"/><Relationship Id="rId5" Target="../media/image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png" Type="http://schemas.openxmlformats.org/officeDocument/2006/relationships/image"/><Relationship Id="rId4" Target="../media/image5.svg" Type="http://schemas.openxmlformats.org/officeDocument/2006/relationships/image"/><Relationship Id="rId5" Target="../media/image6.jpeg" Type="http://schemas.openxmlformats.org/officeDocument/2006/relationships/image"/><Relationship Id="rId6" Target="../media/image7.jpe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0.png" Type="http://schemas.openxmlformats.org/officeDocument/2006/relationships/image"/><Relationship Id="rId4" Target="../media/image11.svg" Type="http://schemas.openxmlformats.org/officeDocument/2006/relationships/image"/><Relationship Id="rId5"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9.png" Type="http://schemas.openxmlformats.org/officeDocument/2006/relationships/image"/><Relationship Id="rId6" Target="../media/image12.png" Type="http://schemas.openxmlformats.org/officeDocument/2006/relationships/image"/><Relationship Id="rId7" Target="../media/image1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4.png" Type="http://schemas.openxmlformats.org/officeDocument/2006/relationships/image"/><Relationship Id="rId4" Target="../media/image15.svg" Type="http://schemas.openxmlformats.org/officeDocument/2006/relationships/image"/><Relationship Id="rId5" Target="../media/image9.png" Type="http://schemas.openxmlformats.org/officeDocument/2006/relationships/image"/><Relationship Id="rId6" Target="../media/image1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7.png" Type="http://schemas.openxmlformats.org/officeDocument/2006/relationships/image"/><Relationship Id="rId4" Target="../media/image18.svg" Type="http://schemas.openxmlformats.org/officeDocument/2006/relationships/image"/><Relationship Id="rId5" Target="../media/image9.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9.png" Type="http://schemas.openxmlformats.org/officeDocument/2006/relationships/image"/><Relationship Id="rId6"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9.png" Type="http://schemas.openxmlformats.org/officeDocument/2006/relationships/image"/><Relationship Id="rId4" Target="../media/image20.svg" Type="http://schemas.openxmlformats.org/officeDocument/2006/relationships/image"/><Relationship Id="rId5" Target="../media/image9.png" Type="http://schemas.openxmlformats.org/officeDocument/2006/relationships/image"/><Relationship Id="rId6"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857550" y="-186050"/>
            <a:ext cx="20125750" cy="13582194"/>
          </a:xfrm>
          <a:custGeom>
            <a:avLst/>
            <a:gdLst/>
            <a:ahLst/>
            <a:cxnLst/>
            <a:rect r="r" b="b" t="t" l="l"/>
            <a:pathLst>
              <a:path h="13582194" w="20125750">
                <a:moveTo>
                  <a:pt x="0" y="0"/>
                </a:moveTo>
                <a:lnTo>
                  <a:pt x="20125750" y="0"/>
                </a:lnTo>
                <a:lnTo>
                  <a:pt x="20125750" y="13582194"/>
                </a:lnTo>
                <a:lnTo>
                  <a:pt x="0" y="13582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10542694" y="2743271"/>
            <a:ext cx="8229457" cy="8229457"/>
          </a:xfrm>
          <a:custGeom>
            <a:avLst/>
            <a:gdLst/>
            <a:ahLst/>
            <a:cxnLst/>
            <a:rect r="r" b="b" t="t" l="l"/>
            <a:pathLst>
              <a:path h="8229457" w="8229457">
                <a:moveTo>
                  <a:pt x="0" y="0"/>
                </a:moveTo>
                <a:lnTo>
                  <a:pt x="8229457" y="0"/>
                </a:lnTo>
                <a:lnTo>
                  <a:pt x="8229457" y="8229458"/>
                </a:lnTo>
                <a:lnTo>
                  <a:pt x="0" y="8229458"/>
                </a:lnTo>
                <a:lnTo>
                  <a:pt x="0" y="0"/>
                </a:lnTo>
                <a:close/>
              </a:path>
            </a:pathLst>
          </a:custGeom>
          <a:blipFill>
            <a:blip r:embed="rId5"/>
            <a:stretch>
              <a:fillRect l="0" t="0" r="0" b="0"/>
            </a:stretch>
          </a:blipFill>
        </p:spPr>
      </p:sp>
      <p:sp>
        <p:nvSpPr>
          <p:cNvPr name="TextBox 4" id="4"/>
          <p:cNvSpPr txBox="true"/>
          <p:nvPr/>
        </p:nvSpPr>
        <p:spPr>
          <a:xfrm rot="0">
            <a:off x="1012980" y="2238375"/>
            <a:ext cx="16262041" cy="3657600"/>
          </a:xfrm>
          <a:prstGeom prst="rect">
            <a:avLst/>
          </a:prstGeom>
        </p:spPr>
        <p:txBody>
          <a:bodyPr anchor="t" rtlCol="false" tIns="0" lIns="0" bIns="0" rIns="0">
            <a:spAutoFit/>
          </a:bodyPr>
          <a:lstStyle/>
          <a:p>
            <a:pPr algn="ctr">
              <a:lnSpc>
                <a:spcPts val="7200"/>
              </a:lnSpc>
            </a:pPr>
            <a:r>
              <a:rPr lang="en-US" b="true" sz="6000">
                <a:solidFill>
                  <a:srgbClr val="F2557A"/>
                </a:solidFill>
                <a:latin typeface="Inter Bold"/>
                <a:ea typeface="Inter Bold"/>
                <a:cs typeface="Inter Bold"/>
                <a:sym typeface="Inter Bold"/>
              </a:rPr>
              <a:t>PHÂN TÍCH CÁC YẾU TỐ MÔI TRƯỜNG</a:t>
            </a:r>
          </a:p>
          <a:p>
            <a:pPr algn="ctr">
              <a:lnSpc>
                <a:spcPts val="7200"/>
              </a:lnSpc>
            </a:pPr>
            <a:r>
              <a:rPr lang="en-US" b="true" sz="6000">
                <a:solidFill>
                  <a:srgbClr val="F2557A"/>
                </a:solidFill>
                <a:latin typeface="Inter Bold"/>
                <a:ea typeface="Inter Bold"/>
                <a:cs typeface="Inter Bold"/>
                <a:sym typeface="Inter Bold"/>
              </a:rPr>
              <a:t> </a:t>
            </a:r>
            <a:r>
              <a:rPr lang="en-US" b="true" sz="6000">
                <a:solidFill>
                  <a:srgbClr val="F2557A"/>
                </a:solidFill>
                <a:latin typeface="Inter Bold"/>
                <a:ea typeface="Inter Bold"/>
                <a:cs typeface="Inter Bold"/>
                <a:sym typeface="Inter Bold"/>
              </a:rPr>
              <a:t>ẢNH HƯỞNG ĐẾN THIÊN TAI VÀ XÂY DỰNG MÔ HÌNH DỰ ĐOÁN THIÊN Ở CHÂU Á</a:t>
            </a:r>
          </a:p>
          <a:p>
            <a:pPr algn="ctr">
              <a:lnSpc>
                <a:spcPts val="7200"/>
              </a:lnSpc>
            </a:pPr>
          </a:p>
        </p:txBody>
      </p:sp>
      <p:sp>
        <p:nvSpPr>
          <p:cNvPr name="TextBox 5" id="5"/>
          <p:cNvSpPr txBox="true"/>
          <p:nvPr/>
        </p:nvSpPr>
        <p:spPr>
          <a:xfrm rot="0">
            <a:off x="1028700" y="6858000"/>
            <a:ext cx="5261395" cy="2400300"/>
          </a:xfrm>
          <a:prstGeom prst="rect">
            <a:avLst/>
          </a:prstGeom>
        </p:spPr>
        <p:txBody>
          <a:bodyPr anchor="t" rtlCol="false" tIns="0" lIns="0" bIns="0" rIns="0">
            <a:spAutoFit/>
          </a:bodyPr>
          <a:lstStyle/>
          <a:p>
            <a:pPr algn="just">
              <a:lnSpc>
                <a:spcPts val="4799"/>
              </a:lnSpc>
            </a:pPr>
            <a:r>
              <a:rPr lang="en-US" sz="3999" b="true">
                <a:solidFill>
                  <a:srgbClr val="0B3550"/>
                </a:solidFill>
                <a:latin typeface="Inter Bold"/>
                <a:ea typeface="Inter Bold"/>
                <a:cs typeface="Inter Bold"/>
                <a:sym typeface="Inter Bold"/>
              </a:rPr>
              <a:t>Nhóm 10:</a:t>
            </a:r>
          </a:p>
          <a:p>
            <a:pPr algn="just">
              <a:lnSpc>
                <a:spcPts val="4799"/>
              </a:lnSpc>
            </a:pPr>
            <a:r>
              <a:rPr lang="en-US" sz="3999" b="true">
                <a:solidFill>
                  <a:srgbClr val="0B3550"/>
                </a:solidFill>
                <a:latin typeface="Inter Bold"/>
                <a:ea typeface="Inter Bold"/>
                <a:cs typeface="Inter Bold"/>
                <a:sym typeface="Inter Bold"/>
              </a:rPr>
              <a:t>Hồ Ngọc Mai</a:t>
            </a:r>
          </a:p>
          <a:p>
            <a:pPr algn="just">
              <a:lnSpc>
                <a:spcPts val="4799"/>
              </a:lnSpc>
            </a:pPr>
            <a:r>
              <a:rPr lang="en-US" sz="3999" b="true">
                <a:solidFill>
                  <a:srgbClr val="0B3550"/>
                </a:solidFill>
                <a:latin typeface="Inter Bold"/>
                <a:ea typeface="Inter Bold"/>
                <a:cs typeface="Inter Bold"/>
                <a:sym typeface="Inter Bold"/>
              </a:rPr>
              <a:t>Lê Ngọc Thiên Phúc</a:t>
            </a:r>
          </a:p>
          <a:p>
            <a:pPr algn="just">
              <a:lnSpc>
                <a:spcPts val="4799"/>
              </a:lnSpc>
            </a:pPr>
            <a:r>
              <a:rPr lang="en-US" b="true" sz="3999">
                <a:solidFill>
                  <a:srgbClr val="0B3550"/>
                </a:solidFill>
                <a:latin typeface="Inter Bold"/>
                <a:ea typeface="Inter Bold"/>
                <a:cs typeface="Inter Bold"/>
                <a:sym typeface="Inter Bold"/>
              </a:rPr>
              <a:t>Nguyễn Thành Đạt</a:t>
            </a:r>
          </a:p>
        </p:txBody>
      </p:sp>
      <p:sp>
        <p:nvSpPr>
          <p:cNvPr name="TextBox 6" id="6"/>
          <p:cNvSpPr txBox="true"/>
          <p:nvPr/>
        </p:nvSpPr>
        <p:spPr>
          <a:xfrm rot="0">
            <a:off x="15720" y="438150"/>
            <a:ext cx="18288000" cy="838200"/>
          </a:xfrm>
          <a:prstGeom prst="rect">
            <a:avLst/>
          </a:prstGeom>
        </p:spPr>
        <p:txBody>
          <a:bodyPr anchor="t" rtlCol="false" tIns="0" lIns="0" bIns="0" rIns="0">
            <a:spAutoFit/>
          </a:bodyPr>
          <a:lstStyle/>
          <a:p>
            <a:pPr algn="ctr">
              <a:lnSpc>
                <a:spcPts val="3360"/>
              </a:lnSpc>
            </a:pPr>
            <a:r>
              <a:rPr lang="en-US" b="true" sz="2800">
                <a:solidFill>
                  <a:srgbClr val="0B3550"/>
                </a:solidFill>
                <a:latin typeface="Inter Bold"/>
                <a:ea typeface="Inter Bold"/>
                <a:cs typeface="Inter Bold"/>
                <a:sym typeface="Inter Bold"/>
              </a:rPr>
              <a:t>TRƯỜNG ĐẠI HỌC CÔNG NGHỆ THÔNG TIN</a:t>
            </a:r>
          </a:p>
          <a:p>
            <a:pPr algn="ctr">
              <a:lnSpc>
                <a:spcPts val="3360"/>
              </a:lnSpc>
            </a:pPr>
            <a:r>
              <a:rPr lang="en-US" b="true" sz="2800">
                <a:solidFill>
                  <a:srgbClr val="0B3550"/>
                </a:solidFill>
                <a:latin typeface="Inter Bold"/>
                <a:ea typeface="Inter Bold"/>
                <a:cs typeface="Inter Bold"/>
                <a:sym typeface="Inter Bold"/>
              </a:rPr>
              <a:t>KHOA KHOA HỌC VÀ KỸ THUẬT THÔNG TIN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726228" y="-1373710"/>
            <a:ext cx="19670596" cy="12231560"/>
          </a:xfrm>
          <a:custGeom>
            <a:avLst/>
            <a:gdLst/>
            <a:ahLst/>
            <a:cxnLst/>
            <a:rect r="r" b="b" t="t" l="l"/>
            <a:pathLst>
              <a:path h="12231560" w="19670596">
                <a:moveTo>
                  <a:pt x="0" y="0"/>
                </a:moveTo>
                <a:lnTo>
                  <a:pt x="19670596" y="0"/>
                </a:lnTo>
                <a:lnTo>
                  <a:pt x="19670596" y="12231560"/>
                </a:lnTo>
                <a:lnTo>
                  <a:pt x="0" y="122315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1038225"/>
            <a:ext cx="15225150" cy="819150"/>
          </a:xfrm>
          <a:prstGeom prst="rect">
            <a:avLst/>
          </a:prstGeom>
        </p:spPr>
        <p:txBody>
          <a:bodyPr anchor="t" rtlCol="false" tIns="0" lIns="0" bIns="0" rIns="0">
            <a:spAutoFit/>
          </a:bodyPr>
          <a:lstStyle/>
          <a:p>
            <a:pPr algn="l">
              <a:lnSpc>
                <a:spcPts val="6599"/>
              </a:lnSpc>
            </a:pPr>
            <a:r>
              <a:rPr lang="en-US" sz="5499" b="true">
                <a:solidFill>
                  <a:srgbClr val="0B3550"/>
                </a:solidFill>
                <a:latin typeface="Inter Bold"/>
                <a:ea typeface="Inter Bold"/>
                <a:cs typeface="Inter Bold"/>
                <a:sym typeface="Inter Bold"/>
              </a:rPr>
              <a:t>5. Khai phá dữ liệu</a:t>
            </a:r>
          </a:p>
        </p:txBody>
      </p:sp>
      <p:sp>
        <p:nvSpPr>
          <p:cNvPr name="Freeform 4" id="4"/>
          <p:cNvSpPr/>
          <p:nvPr/>
        </p:nvSpPr>
        <p:spPr>
          <a:xfrm flipH="false" flipV="false" rot="0">
            <a:off x="6653188" y="-514270"/>
            <a:ext cx="4981624" cy="2362120"/>
          </a:xfrm>
          <a:custGeom>
            <a:avLst/>
            <a:gdLst/>
            <a:ahLst/>
            <a:cxnLst/>
            <a:rect r="r" b="b" t="t" l="l"/>
            <a:pathLst>
              <a:path h="2362120" w="4981624">
                <a:moveTo>
                  <a:pt x="0" y="0"/>
                </a:moveTo>
                <a:lnTo>
                  <a:pt x="4981624" y="0"/>
                </a:lnTo>
                <a:lnTo>
                  <a:pt x="4981624" y="2362120"/>
                </a:lnTo>
                <a:lnTo>
                  <a:pt x="0" y="2362120"/>
                </a:lnTo>
                <a:lnTo>
                  <a:pt x="0" y="0"/>
                </a:lnTo>
                <a:close/>
              </a:path>
            </a:pathLst>
          </a:custGeom>
          <a:blipFill>
            <a:blip r:embed="rId5"/>
            <a:stretch>
              <a:fillRect l="0" t="0" r="0" b="0"/>
            </a:stretch>
          </a:blipFill>
        </p:spPr>
      </p:sp>
      <p:sp>
        <p:nvSpPr>
          <p:cNvPr name="Freeform 5" id="5"/>
          <p:cNvSpPr/>
          <p:nvPr/>
        </p:nvSpPr>
        <p:spPr>
          <a:xfrm flipH="false" flipV="false" rot="0">
            <a:off x="9419837" y="2972049"/>
            <a:ext cx="8377039" cy="5539872"/>
          </a:xfrm>
          <a:custGeom>
            <a:avLst/>
            <a:gdLst/>
            <a:ahLst/>
            <a:cxnLst/>
            <a:rect r="r" b="b" t="t" l="l"/>
            <a:pathLst>
              <a:path h="5539872" w="8377039">
                <a:moveTo>
                  <a:pt x="0" y="0"/>
                </a:moveTo>
                <a:lnTo>
                  <a:pt x="8377039" y="0"/>
                </a:lnTo>
                <a:lnTo>
                  <a:pt x="8377039" y="5539872"/>
                </a:lnTo>
                <a:lnTo>
                  <a:pt x="0" y="5539872"/>
                </a:lnTo>
                <a:lnTo>
                  <a:pt x="0" y="0"/>
                </a:lnTo>
                <a:close/>
              </a:path>
            </a:pathLst>
          </a:custGeom>
          <a:blipFill>
            <a:blip r:embed="rId6"/>
            <a:stretch>
              <a:fillRect l="0" t="0" r="0" b="0"/>
            </a:stretch>
          </a:blipFill>
        </p:spPr>
      </p:sp>
      <p:sp>
        <p:nvSpPr>
          <p:cNvPr name="TextBox 6" id="6"/>
          <p:cNvSpPr txBox="true"/>
          <p:nvPr/>
        </p:nvSpPr>
        <p:spPr>
          <a:xfrm rot="0">
            <a:off x="525975" y="2568827"/>
            <a:ext cx="8583095" cy="6298692"/>
          </a:xfrm>
          <a:prstGeom prst="rect">
            <a:avLst/>
          </a:prstGeom>
        </p:spPr>
        <p:txBody>
          <a:bodyPr anchor="t" rtlCol="false" tIns="0" lIns="0" bIns="0" rIns="0">
            <a:spAutoFit/>
          </a:bodyPr>
          <a:lstStyle/>
          <a:p>
            <a:pPr algn="l" marL="604518" indent="-302259" lvl="1">
              <a:lnSpc>
                <a:spcPts val="3863"/>
              </a:lnSpc>
              <a:buFont typeface="Arial"/>
              <a:buChar char="•"/>
            </a:pPr>
            <a:r>
              <a:rPr lang="en-US" sz="2799">
                <a:solidFill>
                  <a:srgbClr val="0B3550"/>
                </a:solidFill>
                <a:latin typeface="Inter"/>
                <a:ea typeface="Inter"/>
                <a:cs typeface="Inter"/>
                <a:sym typeface="Inter"/>
              </a:rPr>
              <a:t>Kazakhstan có mức thay đổi nhiệt độ cao nhất (2.74 vào 2018, 2.67 vào 2022). Maldives có mức thay đổi nhiệt độ thấp nhất (0.33 vào 2018, 0.56 vào 2022). </a:t>
            </a:r>
          </a:p>
          <a:p>
            <a:pPr algn="l" marL="604518" indent="-302259" lvl="1">
              <a:lnSpc>
                <a:spcPts val="3863"/>
              </a:lnSpc>
              <a:buFont typeface="Arial"/>
              <a:buChar char="•"/>
            </a:pPr>
            <a:r>
              <a:rPr lang="en-US" sz="2799">
                <a:solidFill>
                  <a:srgbClr val="0B3550"/>
                </a:solidFill>
                <a:latin typeface="Inter"/>
                <a:ea typeface="Inter"/>
                <a:cs typeface="Inter"/>
                <a:sym typeface="Inter"/>
              </a:rPr>
              <a:t>Quốc gia nhỏ như Maldives và Timor-Leste nhiệt độ thay đổi thấp.</a:t>
            </a:r>
          </a:p>
          <a:p>
            <a:pPr algn="l" marL="604518" indent="-302259" lvl="1">
              <a:lnSpc>
                <a:spcPts val="3863"/>
              </a:lnSpc>
              <a:buFont typeface="Arial"/>
              <a:buChar char="•"/>
            </a:pPr>
            <a:r>
              <a:rPr lang="en-US" sz="2799">
                <a:solidFill>
                  <a:srgbClr val="0B3550"/>
                </a:solidFill>
                <a:latin typeface="Inter"/>
                <a:ea typeface="Inter"/>
                <a:cs typeface="Inter"/>
                <a:sym typeface="Inter"/>
              </a:rPr>
              <a:t>Tổng quan hầu hết các quốc gia trên thế giới đều có sự gia tăng nhiệt độ bề mặt qua từng năm. </a:t>
            </a:r>
          </a:p>
          <a:p>
            <a:pPr algn="l" marL="604518" indent="-302259" lvl="1">
              <a:lnSpc>
                <a:spcPts val="3863"/>
              </a:lnSpc>
              <a:buFont typeface="Arial"/>
              <a:buChar char="•"/>
            </a:pPr>
            <a:r>
              <a:rPr lang="en-US" sz="2799">
                <a:solidFill>
                  <a:srgbClr val="0B3550"/>
                </a:solidFill>
                <a:latin typeface="Inter"/>
                <a:ea typeface="Inter"/>
                <a:cs typeface="Inter"/>
                <a:sym typeface="Inter"/>
              </a:rPr>
              <a:t>Nhiệt độ bề mặt toàn cầu tăng do nồng độ CO2 tăng và diện tích rừng giảm.</a:t>
            </a:r>
          </a:p>
          <a:p>
            <a:pPr algn="l" marL="604518" indent="-302259" lvl="1">
              <a:lnSpc>
                <a:spcPts val="3863"/>
              </a:lnSpc>
              <a:buFont typeface="Arial"/>
              <a:buChar char="•"/>
            </a:pPr>
            <a:r>
              <a:rPr lang="en-US" sz="2799">
                <a:solidFill>
                  <a:srgbClr val="0B3550"/>
                </a:solidFill>
                <a:latin typeface="Inter"/>
                <a:ea typeface="Inter"/>
                <a:cs typeface="Inter"/>
                <a:sym typeface="Inter"/>
              </a:rPr>
              <a:t>Một số quốc gia giảm nhẹ tạm thời nhờ chính sách trồng rừng và giảm ô nhiễm công nghiệp.</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B3550"/>
                </a:solidFill>
                <a:latin typeface="Noto Serif Display"/>
                <a:ea typeface="Noto Serif Display"/>
                <a:cs typeface="Noto Serif Display"/>
                <a:sym typeface="Noto Serif Display"/>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726228" y="-1373710"/>
            <a:ext cx="19670596" cy="12231560"/>
          </a:xfrm>
          <a:custGeom>
            <a:avLst/>
            <a:gdLst/>
            <a:ahLst/>
            <a:cxnLst/>
            <a:rect r="r" b="b" t="t" l="l"/>
            <a:pathLst>
              <a:path h="12231560" w="19670596">
                <a:moveTo>
                  <a:pt x="0" y="0"/>
                </a:moveTo>
                <a:lnTo>
                  <a:pt x="19670596" y="0"/>
                </a:lnTo>
                <a:lnTo>
                  <a:pt x="19670596" y="12231560"/>
                </a:lnTo>
                <a:lnTo>
                  <a:pt x="0" y="122315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1038225"/>
            <a:ext cx="15225150" cy="819150"/>
          </a:xfrm>
          <a:prstGeom prst="rect">
            <a:avLst/>
          </a:prstGeom>
        </p:spPr>
        <p:txBody>
          <a:bodyPr anchor="t" rtlCol="false" tIns="0" lIns="0" bIns="0" rIns="0">
            <a:spAutoFit/>
          </a:bodyPr>
          <a:lstStyle/>
          <a:p>
            <a:pPr algn="l">
              <a:lnSpc>
                <a:spcPts val="6599"/>
              </a:lnSpc>
            </a:pPr>
            <a:r>
              <a:rPr lang="en-US" sz="5499" b="true">
                <a:solidFill>
                  <a:srgbClr val="0B3550"/>
                </a:solidFill>
                <a:latin typeface="Inter Bold"/>
                <a:ea typeface="Inter Bold"/>
                <a:cs typeface="Inter Bold"/>
                <a:sym typeface="Inter Bold"/>
              </a:rPr>
              <a:t>5. Khai phá dữ liệu</a:t>
            </a:r>
          </a:p>
        </p:txBody>
      </p:sp>
      <p:sp>
        <p:nvSpPr>
          <p:cNvPr name="Freeform 4" id="4"/>
          <p:cNvSpPr/>
          <p:nvPr/>
        </p:nvSpPr>
        <p:spPr>
          <a:xfrm flipH="false" flipV="false" rot="0">
            <a:off x="6653188" y="-514270"/>
            <a:ext cx="4981624" cy="2362120"/>
          </a:xfrm>
          <a:custGeom>
            <a:avLst/>
            <a:gdLst/>
            <a:ahLst/>
            <a:cxnLst/>
            <a:rect r="r" b="b" t="t" l="l"/>
            <a:pathLst>
              <a:path h="2362120" w="4981624">
                <a:moveTo>
                  <a:pt x="0" y="0"/>
                </a:moveTo>
                <a:lnTo>
                  <a:pt x="4981624" y="0"/>
                </a:lnTo>
                <a:lnTo>
                  <a:pt x="4981624" y="2362120"/>
                </a:lnTo>
                <a:lnTo>
                  <a:pt x="0" y="2362120"/>
                </a:lnTo>
                <a:lnTo>
                  <a:pt x="0" y="0"/>
                </a:lnTo>
                <a:close/>
              </a:path>
            </a:pathLst>
          </a:custGeom>
          <a:blipFill>
            <a:blip r:embed="rId5"/>
            <a:stretch>
              <a:fillRect l="0" t="0" r="0" b="0"/>
            </a:stretch>
          </a:blipFill>
        </p:spPr>
      </p:sp>
      <p:sp>
        <p:nvSpPr>
          <p:cNvPr name="Freeform 5" id="5"/>
          <p:cNvSpPr/>
          <p:nvPr/>
        </p:nvSpPr>
        <p:spPr>
          <a:xfrm flipH="false" flipV="false" rot="0">
            <a:off x="9392253" y="3187793"/>
            <a:ext cx="8442797" cy="5594159"/>
          </a:xfrm>
          <a:custGeom>
            <a:avLst/>
            <a:gdLst/>
            <a:ahLst/>
            <a:cxnLst/>
            <a:rect r="r" b="b" t="t" l="l"/>
            <a:pathLst>
              <a:path h="5594159" w="8442797">
                <a:moveTo>
                  <a:pt x="0" y="0"/>
                </a:moveTo>
                <a:lnTo>
                  <a:pt x="8442797" y="0"/>
                </a:lnTo>
                <a:lnTo>
                  <a:pt x="8442797" y="5594159"/>
                </a:lnTo>
                <a:lnTo>
                  <a:pt x="0" y="5594159"/>
                </a:lnTo>
                <a:lnTo>
                  <a:pt x="0" y="0"/>
                </a:lnTo>
                <a:close/>
              </a:path>
            </a:pathLst>
          </a:custGeom>
          <a:blipFill>
            <a:blip r:embed="rId6"/>
            <a:stretch>
              <a:fillRect l="0" t="0" r="0" b="0"/>
            </a:stretch>
          </a:blipFill>
        </p:spPr>
      </p:sp>
      <p:sp>
        <p:nvSpPr>
          <p:cNvPr name="TextBox 6" id="6"/>
          <p:cNvSpPr txBox="true"/>
          <p:nvPr/>
        </p:nvSpPr>
        <p:spPr>
          <a:xfrm rot="0">
            <a:off x="312652" y="2325939"/>
            <a:ext cx="8583095" cy="6784467"/>
          </a:xfrm>
          <a:prstGeom prst="rect">
            <a:avLst/>
          </a:prstGeom>
        </p:spPr>
        <p:txBody>
          <a:bodyPr anchor="t" rtlCol="false" tIns="0" lIns="0" bIns="0" rIns="0">
            <a:spAutoFit/>
          </a:bodyPr>
          <a:lstStyle/>
          <a:p>
            <a:pPr algn="l">
              <a:lnSpc>
                <a:spcPts val="3863"/>
              </a:lnSpc>
            </a:pPr>
            <a:r>
              <a:rPr lang="en-US" sz="2799">
                <a:solidFill>
                  <a:srgbClr val="0B3550"/>
                </a:solidFill>
                <a:latin typeface="Inter"/>
                <a:ea typeface="Inter"/>
                <a:cs typeface="Inter"/>
                <a:sym typeface="Inter"/>
              </a:rPr>
              <a:t>Giai đoạn</a:t>
            </a:r>
            <a:r>
              <a:rPr lang="en-US" sz="2799">
                <a:solidFill>
                  <a:srgbClr val="0B3550"/>
                </a:solidFill>
                <a:latin typeface="Inter"/>
                <a:ea typeface="Inter"/>
                <a:cs typeface="Inter"/>
                <a:sym typeface="Inter"/>
              </a:rPr>
              <a:t> (2018 - 2020):</a:t>
            </a:r>
          </a:p>
          <a:p>
            <a:pPr algn="l" marL="604518" indent="-302259" lvl="1">
              <a:lnSpc>
                <a:spcPts val="3863"/>
              </a:lnSpc>
              <a:buFont typeface="Arial"/>
              <a:buChar char="•"/>
            </a:pPr>
            <a:r>
              <a:rPr lang="en-US" sz="2799">
                <a:solidFill>
                  <a:srgbClr val="0B3550"/>
                </a:solidFill>
                <a:latin typeface="Inter"/>
                <a:ea typeface="Inter"/>
                <a:cs typeface="Inter"/>
                <a:sym typeface="Inter"/>
              </a:rPr>
              <a:t>Xu hướng chung: Gia tăng ở một số quốc gia, ổn định hoặc giảm nhẹ ở quốc gia khác.</a:t>
            </a:r>
          </a:p>
          <a:p>
            <a:pPr algn="l" marL="604518" indent="-302259" lvl="1">
              <a:lnSpc>
                <a:spcPts val="3863"/>
              </a:lnSpc>
              <a:buFont typeface="Arial"/>
              <a:buChar char="•"/>
            </a:pPr>
            <a:r>
              <a:rPr lang="en-US" sz="2799">
                <a:solidFill>
                  <a:srgbClr val="0B3550"/>
                </a:solidFill>
                <a:latin typeface="Inter"/>
                <a:ea typeface="Inter"/>
                <a:cs typeface="Inter"/>
                <a:sym typeface="Inter"/>
              </a:rPr>
              <a:t>Quốc gia trữ lượng cao: </a:t>
            </a:r>
            <a:r>
              <a:rPr lang="en-US" sz="2799">
                <a:solidFill>
                  <a:srgbClr val="0B3550"/>
                </a:solidFill>
                <a:latin typeface="Inter"/>
                <a:ea typeface="Inter"/>
                <a:cs typeface="Inter"/>
                <a:sym typeface="Inter"/>
              </a:rPr>
              <a:t>Indonesia,Trung Quốc, Ấn Độ.</a:t>
            </a:r>
          </a:p>
          <a:p>
            <a:pPr algn="l" marL="604518" indent="-302259" lvl="1">
              <a:lnSpc>
                <a:spcPts val="3863"/>
              </a:lnSpc>
              <a:buFont typeface="Arial"/>
              <a:buChar char="•"/>
            </a:pPr>
            <a:r>
              <a:rPr lang="en-US" sz="2799">
                <a:solidFill>
                  <a:srgbClr val="0B3550"/>
                </a:solidFill>
                <a:latin typeface="Inter"/>
                <a:ea typeface="Inter"/>
                <a:cs typeface="Inter"/>
                <a:sym typeface="Inter"/>
              </a:rPr>
              <a:t>Quốc gia trữ lượng thấp: Maldives, Oman, Israel, Singapore.</a:t>
            </a:r>
          </a:p>
          <a:p>
            <a:pPr algn="l" marL="604518" indent="-302259" lvl="1">
              <a:lnSpc>
                <a:spcPts val="3863"/>
              </a:lnSpc>
              <a:buFont typeface="Arial"/>
              <a:buChar char="•"/>
            </a:pPr>
            <a:r>
              <a:rPr lang="en-US" sz="2799">
                <a:solidFill>
                  <a:srgbClr val="0B3550"/>
                </a:solidFill>
                <a:latin typeface="Inter"/>
                <a:ea typeface="Inter"/>
                <a:cs typeface="Inter"/>
                <a:sym typeface="Inter"/>
              </a:rPr>
              <a:t>Quốc gia có sự t</a:t>
            </a:r>
            <a:r>
              <a:rPr lang="en-US" sz="2799">
                <a:solidFill>
                  <a:srgbClr val="0B3550"/>
                </a:solidFill>
                <a:latin typeface="Inter"/>
                <a:ea typeface="Inter"/>
                <a:cs typeface="Inter"/>
                <a:sym typeface="Inter"/>
              </a:rPr>
              <a:t>hay đổi nổi bật: Campuchia, Bhutan và Nepal</a:t>
            </a:r>
          </a:p>
          <a:p>
            <a:pPr algn="l" marL="604518" indent="-302259" lvl="1">
              <a:lnSpc>
                <a:spcPts val="3863"/>
              </a:lnSpc>
              <a:buFont typeface="Arial"/>
              <a:buChar char="•"/>
            </a:pPr>
            <a:r>
              <a:rPr lang="en-US" sz="2799">
                <a:solidFill>
                  <a:srgbClr val="0B3550"/>
                </a:solidFill>
                <a:latin typeface="Inter"/>
                <a:ea typeface="Inter"/>
                <a:cs typeface="Inter"/>
                <a:sym typeface="Inter"/>
              </a:rPr>
              <a:t>Nguyên nhân ảnh hưởng trữ lượng carbon:</a:t>
            </a:r>
          </a:p>
          <a:p>
            <a:pPr algn="l" marL="604518" indent="-302259" lvl="1">
              <a:lnSpc>
                <a:spcPts val="3863"/>
              </a:lnSpc>
              <a:buFont typeface="Arial"/>
              <a:buChar char="•"/>
            </a:pPr>
            <a:r>
              <a:rPr lang="en-US" sz="2799">
                <a:solidFill>
                  <a:srgbClr val="0B3550"/>
                </a:solidFill>
                <a:latin typeface="Inter"/>
                <a:ea typeface="Inter"/>
                <a:cs typeface="Inter"/>
                <a:sym typeface="Inter"/>
              </a:rPr>
              <a:t>Tích cực: Chính sách bảo tồn, tái tạo rừng, giảm phát thải.</a:t>
            </a:r>
          </a:p>
          <a:p>
            <a:pPr algn="l" marL="604518" indent="-302259" lvl="1">
              <a:lnSpc>
                <a:spcPts val="3863"/>
              </a:lnSpc>
              <a:buFont typeface="Arial"/>
              <a:buChar char="•"/>
            </a:pPr>
            <a:r>
              <a:rPr lang="en-US" sz="2799">
                <a:solidFill>
                  <a:srgbClr val="0B3550"/>
                </a:solidFill>
                <a:latin typeface="Inter"/>
                <a:ea typeface="Inter"/>
                <a:cs typeface="Inter"/>
                <a:sym typeface="Inter"/>
              </a:rPr>
              <a:t>Tiêu cực: Phá rừng do nông nghiệp, đô thị hóa, khai thác công nghiệp.</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B3550"/>
                </a:solidFill>
                <a:latin typeface="Noto Serif Display"/>
                <a:ea typeface="Noto Serif Display"/>
                <a:cs typeface="Noto Serif Display"/>
                <a:sym typeface="Noto Serif Display"/>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726228" y="-1373710"/>
            <a:ext cx="19670596" cy="12231560"/>
          </a:xfrm>
          <a:custGeom>
            <a:avLst/>
            <a:gdLst/>
            <a:ahLst/>
            <a:cxnLst/>
            <a:rect r="r" b="b" t="t" l="l"/>
            <a:pathLst>
              <a:path h="12231560" w="19670596">
                <a:moveTo>
                  <a:pt x="0" y="0"/>
                </a:moveTo>
                <a:lnTo>
                  <a:pt x="19670596" y="0"/>
                </a:lnTo>
                <a:lnTo>
                  <a:pt x="19670596" y="12231560"/>
                </a:lnTo>
                <a:lnTo>
                  <a:pt x="0" y="122315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1038225"/>
            <a:ext cx="15225150" cy="819150"/>
          </a:xfrm>
          <a:prstGeom prst="rect">
            <a:avLst/>
          </a:prstGeom>
        </p:spPr>
        <p:txBody>
          <a:bodyPr anchor="t" rtlCol="false" tIns="0" lIns="0" bIns="0" rIns="0">
            <a:spAutoFit/>
          </a:bodyPr>
          <a:lstStyle/>
          <a:p>
            <a:pPr algn="l">
              <a:lnSpc>
                <a:spcPts val="6599"/>
              </a:lnSpc>
            </a:pPr>
            <a:r>
              <a:rPr lang="en-US" sz="5499" b="true">
                <a:solidFill>
                  <a:srgbClr val="0B3550"/>
                </a:solidFill>
                <a:latin typeface="Inter Bold"/>
                <a:ea typeface="Inter Bold"/>
                <a:cs typeface="Inter Bold"/>
                <a:sym typeface="Inter Bold"/>
              </a:rPr>
              <a:t>5. Khai phá dữ liệu</a:t>
            </a:r>
          </a:p>
        </p:txBody>
      </p:sp>
      <p:sp>
        <p:nvSpPr>
          <p:cNvPr name="Freeform 4" id="4"/>
          <p:cNvSpPr/>
          <p:nvPr/>
        </p:nvSpPr>
        <p:spPr>
          <a:xfrm flipH="false" flipV="false" rot="0">
            <a:off x="6653188" y="-514270"/>
            <a:ext cx="4981624" cy="2362120"/>
          </a:xfrm>
          <a:custGeom>
            <a:avLst/>
            <a:gdLst/>
            <a:ahLst/>
            <a:cxnLst/>
            <a:rect r="r" b="b" t="t" l="l"/>
            <a:pathLst>
              <a:path h="2362120" w="4981624">
                <a:moveTo>
                  <a:pt x="0" y="0"/>
                </a:moveTo>
                <a:lnTo>
                  <a:pt x="4981624" y="0"/>
                </a:lnTo>
                <a:lnTo>
                  <a:pt x="4981624" y="2362120"/>
                </a:lnTo>
                <a:lnTo>
                  <a:pt x="0" y="2362120"/>
                </a:lnTo>
                <a:lnTo>
                  <a:pt x="0" y="0"/>
                </a:lnTo>
                <a:close/>
              </a:path>
            </a:pathLst>
          </a:custGeom>
          <a:blipFill>
            <a:blip r:embed="rId5"/>
            <a:stretch>
              <a:fillRect l="0" t="0" r="0" b="0"/>
            </a:stretch>
          </a:blipFill>
        </p:spPr>
      </p:sp>
      <p:sp>
        <p:nvSpPr>
          <p:cNvPr name="Freeform 5" id="5"/>
          <p:cNvSpPr/>
          <p:nvPr/>
        </p:nvSpPr>
        <p:spPr>
          <a:xfrm flipH="false" flipV="false" rot="0">
            <a:off x="9144000" y="2977044"/>
            <a:ext cx="8498128" cy="5529882"/>
          </a:xfrm>
          <a:custGeom>
            <a:avLst/>
            <a:gdLst/>
            <a:ahLst/>
            <a:cxnLst/>
            <a:rect r="r" b="b" t="t" l="l"/>
            <a:pathLst>
              <a:path h="5529882" w="8498128">
                <a:moveTo>
                  <a:pt x="0" y="0"/>
                </a:moveTo>
                <a:lnTo>
                  <a:pt x="8498128" y="0"/>
                </a:lnTo>
                <a:lnTo>
                  <a:pt x="8498128" y="5529882"/>
                </a:lnTo>
                <a:lnTo>
                  <a:pt x="0" y="5529882"/>
                </a:lnTo>
                <a:lnTo>
                  <a:pt x="0" y="0"/>
                </a:lnTo>
                <a:close/>
              </a:path>
            </a:pathLst>
          </a:custGeom>
          <a:blipFill>
            <a:blip r:embed="rId6"/>
            <a:stretch>
              <a:fillRect l="0" t="0" r="0" b="0"/>
            </a:stretch>
          </a:blipFill>
        </p:spPr>
      </p:sp>
      <p:sp>
        <p:nvSpPr>
          <p:cNvPr name="TextBox 6" id="6"/>
          <p:cNvSpPr txBox="true"/>
          <p:nvPr/>
        </p:nvSpPr>
        <p:spPr>
          <a:xfrm rot="0">
            <a:off x="58180" y="3783264"/>
            <a:ext cx="8583095" cy="3869817"/>
          </a:xfrm>
          <a:prstGeom prst="rect">
            <a:avLst/>
          </a:prstGeom>
        </p:spPr>
        <p:txBody>
          <a:bodyPr anchor="t" rtlCol="false" tIns="0" lIns="0" bIns="0" rIns="0">
            <a:spAutoFit/>
          </a:bodyPr>
          <a:lstStyle/>
          <a:p>
            <a:pPr algn="l" marL="1209036" indent="-403012" lvl="2">
              <a:lnSpc>
                <a:spcPts val="3863"/>
              </a:lnSpc>
              <a:buFont typeface="Arial"/>
              <a:buChar char="⚬"/>
            </a:pPr>
            <a:r>
              <a:rPr lang="en-US" sz="2799">
                <a:solidFill>
                  <a:srgbClr val="0B3550"/>
                </a:solidFill>
                <a:latin typeface="Inter"/>
                <a:ea typeface="Inter"/>
                <a:cs typeface="Inter"/>
                <a:sym typeface="Inter"/>
              </a:rPr>
              <a:t>Tăng mạnh (2018 - 2021): Do biến đổi khí hậu và cải tiến giám sát dữ liệu.</a:t>
            </a:r>
          </a:p>
          <a:p>
            <a:pPr algn="l" marL="1209036" indent="-403012" lvl="2">
              <a:lnSpc>
                <a:spcPts val="3863"/>
              </a:lnSpc>
              <a:buFont typeface="Arial"/>
              <a:buChar char="⚬"/>
            </a:pPr>
            <a:r>
              <a:rPr lang="en-US" sz="2799">
                <a:solidFill>
                  <a:srgbClr val="0B3550"/>
                </a:solidFill>
                <a:latin typeface="Inter"/>
                <a:ea typeface="Inter"/>
                <a:cs typeface="Inter"/>
                <a:sym typeface="Inter"/>
              </a:rPr>
              <a:t>Giảm nhẹ (2022): Có thể do giảm thiểu thiên tai cực đoan, hạn chế trong thu thập và báo cáo dữ liệu.</a:t>
            </a:r>
          </a:p>
          <a:p>
            <a:pPr algn="l" marL="1209036" indent="-403012" lvl="2">
              <a:lnSpc>
                <a:spcPts val="3863"/>
              </a:lnSpc>
              <a:buFont typeface="Arial"/>
              <a:buChar char="⚬"/>
            </a:pPr>
            <a:r>
              <a:rPr lang="en-US" sz="2799">
                <a:solidFill>
                  <a:srgbClr val="0B3550"/>
                </a:solidFill>
                <a:latin typeface="Inter"/>
                <a:ea typeface="Inter"/>
                <a:cs typeface="Inter"/>
                <a:sym typeface="Inter"/>
              </a:rPr>
              <a:t>X</a:t>
            </a:r>
            <a:r>
              <a:rPr lang="en-US" sz="2799">
                <a:solidFill>
                  <a:srgbClr val="0B3550"/>
                </a:solidFill>
                <a:latin typeface="Inter"/>
                <a:ea typeface="Inter"/>
                <a:cs typeface="Inter"/>
                <a:sym typeface="Inter"/>
              </a:rPr>
              <a:t>u hướng phản ánh sự biến động của thiên tai toàn cầu, trong đó biến đổi khí hậu là yếu tố chính.</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B3550"/>
                </a:solidFill>
                <a:latin typeface="Noto Serif Display"/>
                <a:ea typeface="Noto Serif Display"/>
                <a:cs typeface="Noto Serif Display"/>
                <a:sym typeface="Noto Serif Display"/>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726228" y="-1373710"/>
            <a:ext cx="19670596" cy="12231560"/>
          </a:xfrm>
          <a:custGeom>
            <a:avLst/>
            <a:gdLst/>
            <a:ahLst/>
            <a:cxnLst/>
            <a:rect r="r" b="b" t="t" l="l"/>
            <a:pathLst>
              <a:path h="12231560" w="19670596">
                <a:moveTo>
                  <a:pt x="0" y="0"/>
                </a:moveTo>
                <a:lnTo>
                  <a:pt x="19670596" y="0"/>
                </a:lnTo>
                <a:lnTo>
                  <a:pt x="19670596" y="12231560"/>
                </a:lnTo>
                <a:lnTo>
                  <a:pt x="0" y="122315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1038225"/>
            <a:ext cx="15225150" cy="819150"/>
          </a:xfrm>
          <a:prstGeom prst="rect">
            <a:avLst/>
          </a:prstGeom>
        </p:spPr>
        <p:txBody>
          <a:bodyPr anchor="t" rtlCol="false" tIns="0" lIns="0" bIns="0" rIns="0">
            <a:spAutoFit/>
          </a:bodyPr>
          <a:lstStyle/>
          <a:p>
            <a:pPr algn="l">
              <a:lnSpc>
                <a:spcPts val="6599"/>
              </a:lnSpc>
            </a:pPr>
            <a:r>
              <a:rPr lang="en-US" sz="5499" b="true">
                <a:solidFill>
                  <a:srgbClr val="0B3550"/>
                </a:solidFill>
                <a:latin typeface="Inter Bold"/>
                <a:ea typeface="Inter Bold"/>
                <a:cs typeface="Inter Bold"/>
                <a:sym typeface="Inter Bold"/>
              </a:rPr>
              <a:t>5. Khai phá dữ liệu</a:t>
            </a:r>
          </a:p>
        </p:txBody>
      </p:sp>
      <p:sp>
        <p:nvSpPr>
          <p:cNvPr name="Freeform 4" id="4"/>
          <p:cNvSpPr/>
          <p:nvPr/>
        </p:nvSpPr>
        <p:spPr>
          <a:xfrm flipH="false" flipV="false" rot="0">
            <a:off x="6653188" y="-514270"/>
            <a:ext cx="4981624" cy="2362120"/>
          </a:xfrm>
          <a:custGeom>
            <a:avLst/>
            <a:gdLst/>
            <a:ahLst/>
            <a:cxnLst/>
            <a:rect r="r" b="b" t="t" l="l"/>
            <a:pathLst>
              <a:path h="2362120" w="4981624">
                <a:moveTo>
                  <a:pt x="0" y="0"/>
                </a:moveTo>
                <a:lnTo>
                  <a:pt x="4981624" y="0"/>
                </a:lnTo>
                <a:lnTo>
                  <a:pt x="4981624" y="2362120"/>
                </a:lnTo>
                <a:lnTo>
                  <a:pt x="0" y="2362120"/>
                </a:lnTo>
                <a:lnTo>
                  <a:pt x="0" y="0"/>
                </a:lnTo>
                <a:close/>
              </a:path>
            </a:pathLst>
          </a:custGeom>
          <a:blipFill>
            <a:blip r:embed="rId5"/>
            <a:stretch>
              <a:fillRect l="0" t="0" r="0" b="0"/>
            </a:stretch>
          </a:blipFill>
        </p:spPr>
      </p:sp>
      <p:sp>
        <p:nvSpPr>
          <p:cNvPr name="Freeform 5" id="5"/>
          <p:cNvSpPr/>
          <p:nvPr/>
        </p:nvSpPr>
        <p:spPr>
          <a:xfrm flipH="false" flipV="false" rot="0">
            <a:off x="648581" y="2516114"/>
            <a:ext cx="6004607" cy="3280017"/>
          </a:xfrm>
          <a:custGeom>
            <a:avLst/>
            <a:gdLst/>
            <a:ahLst/>
            <a:cxnLst/>
            <a:rect r="r" b="b" t="t" l="l"/>
            <a:pathLst>
              <a:path h="3280017" w="6004607">
                <a:moveTo>
                  <a:pt x="0" y="0"/>
                </a:moveTo>
                <a:lnTo>
                  <a:pt x="6004607" y="0"/>
                </a:lnTo>
                <a:lnTo>
                  <a:pt x="6004607" y="3280017"/>
                </a:lnTo>
                <a:lnTo>
                  <a:pt x="0" y="3280017"/>
                </a:lnTo>
                <a:lnTo>
                  <a:pt x="0" y="0"/>
                </a:lnTo>
                <a:close/>
              </a:path>
            </a:pathLst>
          </a:custGeom>
          <a:blipFill>
            <a:blip r:embed="rId6"/>
            <a:stretch>
              <a:fillRect l="0" t="0" r="0" b="0"/>
            </a:stretch>
          </a:blipFill>
        </p:spPr>
      </p:sp>
      <p:sp>
        <p:nvSpPr>
          <p:cNvPr name="Freeform 6" id="6"/>
          <p:cNvSpPr/>
          <p:nvPr/>
        </p:nvSpPr>
        <p:spPr>
          <a:xfrm flipH="false" flipV="false" rot="0">
            <a:off x="6857328" y="2516114"/>
            <a:ext cx="5501076" cy="3280017"/>
          </a:xfrm>
          <a:custGeom>
            <a:avLst/>
            <a:gdLst/>
            <a:ahLst/>
            <a:cxnLst/>
            <a:rect r="r" b="b" t="t" l="l"/>
            <a:pathLst>
              <a:path h="3280017" w="5501076">
                <a:moveTo>
                  <a:pt x="0" y="0"/>
                </a:moveTo>
                <a:lnTo>
                  <a:pt x="5501076" y="0"/>
                </a:lnTo>
                <a:lnTo>
                  <a:pt x="5501076" y="3280017"/>
                </a:lnTo>
                <a:lnTo>
                  <a:pt x="0" y="3280017"/>
                </a:lnTo>
                <a:lnTo>
                  <a:pt x="0" y="0"/>
                </a:lnTo>
                <a:close/>
              </a:path>
            </a:pathLst>
          </a:custGeom>
          <a:blipFill>
            <a:blip r:embed="rId7"/>
            <a:stretch>
              <a:fillRect l="0" t="0" r="0" b="0"/>
            </a:stretch>
          </a:blipFill>
        </p:spPr>
      </p:sp>
      <p:sp>
        <p:nvSpPr>
          <p:cNvPr name="Freeform 7" id="7"/>
          <p:cNvSpPr/>
          <p:nvPr/>
        </p:nvSpPr>
        <p:spPr>
          <a:xfrm flipH="false" flipV="false" rot="0">
            <a:off x="12765846" y="2516114"/>
            <a:ext cx="5501076" cy="3280017"/>
          </a:xfrm>
          <a:custGeom>
            <a:avLst/>
            <a:gdLst/>
            <a:ahLst/>
            <a:cxnLst/>
            <a:rect r="r" b="b" t="t" l="l"/>
            <a:pathLst>
              <a:path h="3280017" w="5501076">
                <a:moveTo>
                  <a:pt x="0" y="0"/>
                </a:moveTo>
                <a:lnTo>
                  <a:pt x="5501077" y="0"/>
                </a:lnTo>
                <a:lnTo>
                  <a:pt x="5501077" y="3280017"/>
                </a:lnTo>
                <a:lnTo>
                  <a:pt x="0" y="3280017"/>
                </a:lnTo>
                <a:lnTo>
                  <a:pt x="0" y="0"/>
                </a:lnTo>
                <a:close/>
              </a:path>
            </a:pathLst>
          </a:custGeom>
          <a:blipFill>
            <a:blip r:embed="rId8"/>
            <a:stretch>
              <a:fillRect l="0" t="0" r="0" b="0"/>
            </a:stretch>
          </a:blipFill>
        </p:spPr>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B3550"/>
                </a:solidFill>
                <a:latin typeface="Noto Serif Display"/>
                <a:ea typeface="Noto Serif Display"/>
                <a:cs typeface="Noto Serif Display"/>
                <a:sym typeface="Noto Serif Display"/>
              </a:rPr>
              <a:t>13</a:t>
            </a:r>
          </a:p>
        </p:txBody>
      </p:sp>
      <p:sp>
        <p:nvSpPr>
          <p:cNvPr name="TextBox 9" id="9"/>
          <p:cNvSpPr txBox="true"/>
          <p:nvPr/>
        </p:nvSpPr>
        <p:spPr>
          <a:xfrm rot="0">
            <a:off x="993770" y="6795770"/>
            <a:ext cx="16230600" cy="2462530"/>
          </a:xfrm>
          <a:prstGeom prst="rect">
            <a:avLst/>
          </a:prstGeom>
        </p:spPr>
        <p:txBody>
          <a:bodyPr anchor="t" rtlCol="false" tIns="0" lIns="0" bIns="0" rIns="0">
            <a:spAutoFit/>
          </a:bodyPr>
          <a:lstStyle/>
          <a:p>
            <a:pPr algn="l">
              <a:lnSpc>
                <a:spcPts val="3919"/>
              </a:lnSpc>
              <a:spcBef>
                <a:spcPct val="0"/>
              </a:spcBef>
            </a:pPr>
            <a:r>
              <a:rPr lang="en-US" sz="2799">
                <a:solidFill>
                  <a:srgbClr val="0B3550"/>
                </a:solidFill>
                <a:latin typeface="Inter"/>
                <a:ea typeface="Inter"/>
                <a:cs typeface="Inter"/>
                <a:sym typeface="Inter"/>
              </a:rPr>
              <a:t>Từ năm 2018 đến 2022, nồng độ CO2 trong khí quyển tăng đều, do diện tích rừng trên toàn cầu ngày càng giảm dẫn đến trữ lượng carbon của rừng cũng giảm theo, giảm sự hấp thụ CO2 trong khí quyển, dẫn đến việc nóng lên toàn cầu, cũng là nguyên nhân chính là cho băng tan dẫn đến mực nước biển trung bình trên toàn cầu ngày càng tăng. Những sự thay đổi về khí hậu này cũng dẫn đến các thiên tai xuất hiện nhiều hơn.</a:t>
            </a:r>
          </a:p>
        </p:txBody>
      </p:sp>
      <p:sp>
        <p:nvSpPr>
          <p:cNvPr name="TextBox 10" id="10"/>
          <p:cNvSpPr txBox="true"/>
          <p:nvPr/>
        </p:nvSpPr>
        <p:spPr>
          <a:xfrm rot="0">
            <a:off x="1028700" y="1857375"/>
            <a:ext cx="15225150" cy="457200"/>
          </a:xfrm>
          <a:prstGeom prst="rect">
            <a:avLst/>
          </a:prstGeom>
        </p:spPr>
        <p:txBody>
          <a:bodyPr anchor="t" rtlCol="false" tIns="0" lIns="0" bIns="0" rIns="0">
            <a:spAutoFit/>
          </a:bodyPr>
          <a:lstStyle/>
          <a:p>
            <a:pPr algn="l">
              <a:lnSpc>
                <a:spcPts val="3600"/>
              </a:lnSpc>
            </a:pPr>
            <a:r>
              <a:rPr lang="en-US" sz="3000" b="true">
                <a:solidFill>
                  <a:srgbClr val="0B3550"/>
                </a:solidFill>
                <a:latin typeface="Inter Bold"/>
                <a:ea typeface="Inter Bold"/>
                <a:cs typeface="Inter Bold"/>
                <a:sym typeface="Inter Bold"/>
              </a:rPr>
              <a:t>Phân tích chỉ số theo thế giới</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726228" y="-1373710"/>
            <a:ext cx="19670596" cy="12231560"/>
          </a:xfrm>
          <a:custGeom>
            <a:avLst/>
            <a:gdLst/>
            <a:ahLst/>
            <a:cxnLst/>
            <a:rect r="r" b="b" t="t" l="l"/>
            <a:pathLst>
              <a:path h="12231560" w="19670596">
                <a:moveTo>
                  <a:pt x="0" y="0"/>
                </a:moveTo>
                <a:lnTo>
                  <a:pt x="19670596" y="0"/>
                </a:lnTo>
                <a:lnTo>
                  <a:pt x="19670596" y="12231560"/>
                </a:lnTo>
                <a:lnTo>
                  <a:pt x="0" y="122315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1038225"/>
            <a:ext cx="15225150" cy="819150"/>
          </a:xfrm>
          <a:prstGeom prst="rect">
            <a:avLst/>
          </a:prstGeom>
        </p:spPr>
        <p:txBody>
          <a:bodyPr anchor="t" rtlCol="false" tIns="0" lIns="0" bIns="0" rIns="0">
            <a:spAutoFit/>
          </a:bodyPr>
          <a:lstStyle/>
          <a:p>
            <a:pPr algn="l">
              <a:lnSpc>
                <a:spcPts val="6599"/>
              </a:lnSpc>
            </a:pPr>
            <a:r>
              <a:rPr lang="en-US" sz="5499" b="true">
                <a:solidFill>
                  <a:srgbClr val="0B3550"/>
                </a:solidFill>
                <a:latin typeface="Inter Bold"/>
                <a:ea typeface="Inter Bold"/>
                <a:cs typeface="Inter Bold"/>
                <a:sym typeface="Inter Bold"/>
              </a:rPr>
              <a:t>5. Khai phá dữ liệu</a:t>
            </a:r>
          </a:p>
        </p:txBody>
      </p:sp>
      <p:sp>
        <p:nvSpPr>
          <p:cNvPr name="Freeform 4" id="4"/>
          <p:cNvSpPr/>
          <p:nvPr/>
        </p:nvSpPr>
        <p:spPr>
          <a:xfrm flipH="false" flipV="false" rot="0">
            <a:off x="6653188" y="-514270"/>
            <a:ext cx="4981624" cy="2362120"/>
          </a:xfrm>
          <a:custGeom>
            <a:avLst/>
            <a:gdLst/>
            <a:ahLst/>
            <a:cxnLst/>
            <a:rect r="r" b="b" t="t" l="l"/>
            <a:pathLst>
              <a:path h="2362120" w="4981624">
                <a:moveTo>
                  <a:pt x="0" y="0"/>
                </a:moveTo>
                <a:lnTo>
                  <a:pt x="4981624" y="0"/>
                </a:lnTo>
                <a:lnTo>
                  <a:pt x="4981624" y="2362120"/>
                </a:lnTo>
                <a:lnTo>
                  <a:pt x="0" y="2362120"/>
                </a:lnTo>
                <a:lnTo>
                  <a:pt x="0" y="0"/>
                </a:lnTo>
                <a:close/>
              </a:path>
            </a:pathLst>
          </a:custGeom>
          <a:blipFill>
            <a:blip r:embed="rId5"/>
            <a:stretch>
              <a:fillRect l="0" t="0" r="0" b="0"/>
            </a:stretch>
          </a:blipFill>
        </p:spPr>
      </p:sp>
      <p:sp>
        <p:nvSpPr>
          <p:cNvPr name="Freeform 5" id="5"/>
          <p:cNvSpPr/>
          <p:nvPr/>
        </p:nvSpPr>
        <p:spPr>
          <a:xfrm flipH="false" flipV="false" rot="0">
            <a:off x="2028201" y="2588601"/>
            <a:ext cx="6692317" cy="3990294"/>
          </a:xfrm>
          <a:custGeom>
            <a:avLst/>
            <a:gdLst/>
            <a:ahLst/>
            <a:cxnLst/>
            <a:rect r="r" b="b" t="t" l="l"/>
            <a:pathLst>
              <a:path h="3990294" w="6692317">
                <a:moveTo>
                  <a:pt x="0" y="0"/>
                </a:moveTo>
                <a:lnTo>
                  <a:pt x="6692317" y="0"/>
                </a:lnTo>
                <a:lnTo>
                  <a:pt x="6692317" y="3990293"/>
                </a:lnTo>
                <a:lnTo>
                  <a:pt x="0" y="3990293"/>
                </a:lnTo>
                <a:lnTo>
                  <a:pt x="0" y="0"/>
                </a:lnTo>
                <a:close/>
              </a:path>
            </a:pathLst>
          </a:custGeom>
          <a:blipFill>
            <a:blip r:embed="rId6"/>
            <a:stretch>
              <a:fillRect l="0" t="0" r="0" b="0"/>
            </a:stretch>
          </a:blipFill>
        </p:spPr>
      </p:sp>
      <p:sp>
        <p:nvSpPr>
          <p:cNvPr name="Freeform 6" id="6"/>
          <p:cNvSpPr/>
          <p:nvPr/>
        </p:nvSpPr>
        <p:spPr>
          <a:xfrm flipH="false" flipV="false" rot="0">
            <a:off x="9497622" y="2588601"/>
            <a:ext cx="6692317" cy="3990294"/>
          </a:xfrm>
          <a:custGeom>
            <a:avLst/>
            <a:gdLst/>
            <a:ahLst/>
            <a:cxnLst/>
            <a:rect r="r" b="b" t="t" l="l"/>
            <a:pathLst>
              <a:path h="3990294" w="6692317">
                <a:moveTo>
                  <a:pt x="0" y="0"/>
                </a:moveTo>
                <a:lnTo>
                  <a:pt x="6692317" y="0"/>
                </a:lnTo>
                <a:lnTo>
                  <a:pt x="6692317" y="3990293"/>
                </a:lnTo>
                <a:lnTo>
                  <a:pt x="0" y="3990293"/>
                </a:lnTo>
                <a:lnTo>
                  <a:pt x="0" y="0"/>
                </a:lnTo>
                <a:close/>
              </a:path>
            </a:pathLst>
          </a:custGeom>
          <a:blipFill>
            <a:blip r:embed="rId7"/>
            <a:stretch>
              <a:fillRect l="0" t="0" r="0" b="0"/>
            </a:stretch>
          </a:blipFill>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B3550"/>
                </a:solidFill>
                <a:latin typeface="Noto Serif Display"/>
                <a:ea typeface="Noto Serif Display"/>
                <a:cs typeface="Noto Serif Display"/>
                <a:sym typeface="Noto Serif Display"/>
              </a:rPr>
              <a:t>14</a:t>
            </a:r>
          </a:p>
        </p:txBody>
      </p:sp>
      <p:sp>
        <p:nvSpPr>
          <p:cNvPr name="TextBox 8" id="8"/>
          <p:cNvSpPr txBox="true"/>
          <p:nvPr/>
        </p:nvSpPr>
        <p:spPr>
          <a:xfrm rot="0">
            <a:off x="993770" y="6795770"/>
            <a:ext cx="16230600" cy="2462530"/>
          </a:xfrm>
          <a:prstGeom prst="rect">
            <a:avLst/>
          </a:prstGeom>
        </p:spPr>
        <p:txBody>
          <a:bodyPr anchor="t" rtlCol="false" tIns="0" lIns="0" bIns="0" rIns="0">
            <a:spAutoFit/>
          </a:bodyPr>
          <a:lstStyle/>
          <a:p>
            <a:pPr algn="l">
              <a:lnSpc>
                <a:spcPts val="3919"/>
              </a:lnSpc>
              <a:spcBef>
                <a:spcPct val="0"/>
              </a:spcBef>
            </a:pPr>
            <a:r>
              <a:rPr lang="en-US" sz="2799">
                <a:solidFill>
                  <a:srgbClr val="0B3550"/>
                </a:solidFill>
                <a:latin typeface="Inter"/>
                <a:ea typeface="Inter"/>
                <a:cs typeface="Inter"/>
                <a:sym typeface="Inter"/>
              </a:rPr>
              <a:t>Từ năm 2018 đến 2022, nồng độ CO2 trong khí quyển tăng đều, do diện tích rừng trên toàn cầu ngày càng giảm dẫn đến trữ lượng carbon của rừng cũng giảm theo, giảm sự hấp thụ CO2 trong khí quyển, dẫn đến việc nóng lên toàn cầu, cũng là nguyên nhân chính là cho băng tan dẫn đến mực nước biển trung bình trên toàn cầu ngày càng tăng. Những sự thay đổi về khí hậu này cũng dẫn đến các thiên tai xuất hiện nhiều hơn.</a:t>
            </a:r>
          </a:p>
        </p:txBody>
      </p:sp>
      <p:sp>
        <p:nvSpPr>
          <p:cNvPr name="TextBox 9" id="9"/>
          <p:cNvSpPr txBox="true"/>
          <p:nvPr/>
        </p:nvSpPr>
        <p:spPr>
          <a:xfrm rot="0">
            <a:off x="1028700" y="1857375"/>
            <a:ext cx="15225150" cy="457200"/>
          </a:xfrm>
          <a:prstGeom prst="rect">
            <a:avLst/>
          </a:prstGeom>
        </p:spPr>
        <p:txBody>
          <a:bodyPr anchor="t" rtlCol="false" tIns="0" lIns="0" bIns="0" rIns="0">
            <a:spAutoFit/>
          </a:bodyPr>
          <a:lstStyle/>
          <a:p>
            <a:pPr algn="l">
              <a:lnSpc>
                <a:spcPts val="3600"/>
              </a:lnSpc>
            </a:pPr>
            <a:r>
              <a:rPr lang="en-US" sz="3000" b="true">
                <a:solidFill>
                  <a:srgbClr val="0B3550"/>
                </a:solidFill>
                <a:latin typeface="Inter Bold"/>
                <a:ea typeface="Inter Bold"/>
                <a:cs typeface="Inter Bold"/>
                <a:sym typeface="Inter Bold"/>
              </a:rPr>
              <a:t>Phân tích chỉ số theo thế giới</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726228" y="-1373710"/>
            <a:ext cx="19670596" cy="12231560"/>
          </a:xfrm>
          <a:custGeom>
            <a:avLst/>
            <a:gdLst/>
            <a:ahLst/>
            <a:cxnLst/>
            <a:rect r="r" b="b" t="t" l="l"/>
            <a:pathLst>
              <a:path h="12231560" w="19670596">
                <a:moveTo>
                  <a:pt x="0" y="0"/>
                </a:moveTo>
                <a:lnTo>
                  <a:pt x="19670596" y="0"/>
                </a:lnTo>
                <a:lnTo>
                  <a:pt x="19670596" y="12231560"/>
                </a:lnTo>
                <a:lnTo>
                  <a:pt x="0" y="122315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1038225"/>
            <a:ext cx="15225150" cy="819150"/>
          </a:xfrm>
          <a:prstGeom prst="rect">
            <a:avLst/>
          </a:prstGeom>
        </p:spPr>
        <p:txBody>
          <a:bodyPr anchor="t" rtlCol="false" tIns="0" lIns="0" bIns="0" rIns="0">
            <a:spAutoFit/>
          </a:bodyPr>
          <a:lstStyle/>
          <a:p>
            <a:pPr algn="l">
              <a:lnSpc>
                <a:spcPts val="6599"/>
              </a:lnSpc>
            </a:pPr>
            <a:r>
              <a:rPr lang="en-US" sz="5499" b="true">
                <a:solidFill>
                  <a:srgbClr val="0B3550"/>
                </a:solidFill>
                <a:latin typeface="Inter Bold"/>
                <a:ea typeface="Inter Bold"/>
                <a:cs typeface="Inter Bold"/>
                <a:sym typeface="Inter Bold"/>
              </a:rPr>
              <a:t>5. Khai phá dữ liệu</a:t>
            </a:r>
          </a:p>
        </p:txBody>
      </p:sp>
      <p:sp>
        <p:nvSpPr>
          <p:cNvPr name="Freeform 4" id="4"/>
          <p:cNvSpPr/>
          <p:nvPr/>
        </p:nvSpPr>
        <p:spPr>
          <a:xfrm flipH="false" flipV="false" rot="0">
            <a:off x="6653188" y="-514270"/>
            <a:ext cx="4981624" cy="2362120"/>
          </a:xfrm>
          <a:custGeom>
            <a:avLst/>
            <a:gdLst/>
            <a:ahLst/>
            <a:cxnLst/>
            <a:rect r="r" b="b" t="t" l="l"/>
            <a:pathLst>
              <a:path h="2362120" w="4981624">
                <a:moveTo>
                  <a:pt x="0" y="0"/>
                </a:moveTo>
                <a:lnTo>
                  <a:pt x="4981624" y="0"/>
                </a:lnTo>
                <a:lnTo>
                  <a:pt x="4981624" y="2362120"/>
                </a:lnTo>
                <a:lnTo>
                  <a:pt x="0" y="2362120"/>
                </a:lnTo>
                <a:lnTo>
                  <a:pt x="0" y="0"/>
                </a:lnTo>
                <a:close/>
              </a:path>
            </a:pathLst>
          </a:custGeom>
          <a:blipFill>
            <a:blip r:embed="rId5"/>
            <a:stretch>
              <a:fillRect l="0" t="0" r="0" b="0"/>
            </a:stretch>
          </a:blipFill>
        </p:spPr>
      </p:sp>
      <p:sp>
        <p:nvSpPr>
          <p:cNvPr name="Freeform 5" id="5"/>
          <p:cNvSpPr/>
          <p:nvPr/>
        </p:nvSpPr>
        <p:spPr>
          <a:xfrm flipH="false" flipV="false" rot="0">
            <a:off x="2190044" y="2707113"/>
            <a:ext cx="13907912" cy="3407438"/>
          </a:xfrm>
          <a:custGeom>
            <a:avLst/>
            <a:gdLst/>
            <a:ahLst/>
            <a:cxnLst/>
            <a:rect r="r" b="b" t="t" l="l"/>
            <a:pathLst>
              <a:path h="3407438" w="13907912">
                <a:moveTo>
                  <a:pt x="0" y="0"/>
                </a:moveTo>
                <a:lnTo>
                  <a:pt x="13907912" y="0"/>
                </a:lnTo>
                <a:lnTo>
                  <a:pt x="13907912" y="3407439"/>
                </a:lnTo>
                <a:lnTo>
                  <a:pt x="0" y="3407439"/>
                </a:lnTo>
                <a:lnTo>
                  <a:pt x="0" y="0"/>
                </a:lnTo>
                <a:close/>
              </a:path>
            </a:pathLst>
          </a:custGeom>
          <a:blipFill>
            <a:blip r:embed="rId6"/>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B3550"/>
                </a:solidFill>
                <a:latin typeface="Noto Serif Display"/>
                <a:ea typeface="Noto Serif Display"/>
                <a:cs typeface="Noto Serif Display"/>
                <a:sym typeface="Noto Serif Display"/>
              </a:rPr>
              <a:t>15</a:t>
            </a:r>
          </a:p>
        </p:txBody>
      </p:sp>
      <p:sp>
        <p:nvSpPr>
          <p:cNvPr name="TextBox 7" id="7"/>
          <p:cNvSpPr txBox="true"/>
          <p:nvPr/>
        </p:nvSpPr>
        <p:spPr>
          <a:xfrm rot="0">
            <a:off x="1028700" y="6449940"/>
            <a:ext cx="16230600" cy="2957830"/>
          </a:xfrm>
          <a:prstGeom prst="rect">
            <a:avLst/>
          </a:prstGeom>
        </p:spPr>
        <p:txBody>
          <a:bodyPr anchor="t" rtlCol="false" tIns="0" lIns="0" bIns="0" rIns="0">
            <a:spAutoFit/>
          </a:bodyPr>
          <a:lstStyle/>
          <a:p>
            <a:pPr algn="l">
              <a:lnSpc>
                <a:spcPts val="3919"/>
              </a:lnSpc>
              <a:spcBef>
                <a:spcPct val="0"/>
              </a:spcBef>
            </a:pPr>
            <a:r>
              <a:rPr lang="en-US" sz="2799">
                <a:solidFill>
                  <a:srgbClr val="0B3550"/>
                </a:solidFill>
                <a:latin typeface="Inter"/>
                <a:ea typeface="Inter"/>
                <a:cs typeface="Inter"/>
                <a:sym typeface="Inter"/>
              </a:rPr>
              <a:t>C</a:t>
            </a:r>
            <a:r>
              <a:rPr lang="en-US" sz="2799">
                <a:solidFill>
                  <a:srgbClr val="0B3550"/>
                </a:solidFill>
                <a:latin typeface="Inter"/>
                <a:ea typeface="Inter"/>
                <a:cs typeface="Inter"/>
                <a:sym typeface="Inter"/>
              </a:rPr>
              <a:t>ác quốc gia có carbon stocks in forests cao thường có số lượng disasters cũng cao hơn. </a:t>
            </a:r>
          </a:p>
          <a:p>
            <a:pPr algn="l">
              <a:lnSpc>
                <a:spcPts val="3919"/>
              </a:lnSpc>
              <a:spcBef>
                <a:spcPct val="0"/>
              </a:spcBef>
            </a:pPr>
            <a:r>
              <a:rPr lang="en-US" sz="2799">
                <a:solidFill>
                  <a:srgbClr val="0B3550"/>
                </a:solidFill>
                <a:latin typeface="Inter"/>
                <a:ea typeface="Inter"/>
                <a:cs typeface="Inter"/>
                <a:sym typeface="Inter"/>
              </a:rPr>
              <a:t>Nguyên nhân</a:t>
            </a:r>
          </a:p>
          <a:p>
            <a:pPr algn="l" marL="604519" indent="-302260" lvl="1">
              <a:lnSpc>
                <a:spcPts val="3919"/>
              </a:lnSpc>
              <a:buFont typeface="Arial"/>
              <a:buChar char="•"/>
            </a:pPr>
            <a:r>
              <a:rPr lang="en-US" sz="2799">
                <a:solidFill>
                  <a:srgbClr val="0B3550"/>
                </a:solidFill>
                <a:latin typeface="Inter"/>
                <a:ea typeface="Inter"/>
                <a:cs typeface="Inter"/>
                <a:sym typeface="Inter"/>
              </a:rPr>
              <a:t>Các quốc gia có diện tích rừng lớn hơn thường dễ gặp các thảm họa liên quan đến rừng, như cháy rừng, lũ quét hoặc sạt lở đất. </a:t>
            </a:r>
          </a:p>
          <a:p>
            <a:pPr algn="l" marL="604519" indent="-302260" lvl="1">
              <a:lnSpc>
                <a:spcPts val="3919"/>
              </a:lnSpc>
              <a:buFont typeface="Arial"/>
              <a:buChar char="•"/>
            </a:pPr>
            <a:r>
              <a:rPr lang="en-US" sz="2799">
                <a:solidFill>
                  <a:srgbClr val="0B3550"/>
                </a:solidFill>
                <a:latin typeface="Inter"/>
                <a:ea typeface="Inter"/>
                <a:cs typeface="Inter"/>
                <a:sym typeface="Inter"/>
              </a:rPr>
              <a:t>Rủi ro từ khí hậu nhiệt đới, nhiều quốc gia có diện tích rừng lớn nằm trong khu vực nhiệt đới, dễ bị ảnh hưởng bởi mưa bão, lũ lụt, và các hiện tượng thời tiết cực đoan. </a:t>
            </a:r>
          </a:p>
        </p:txBody>
      </p:sp>
      <p:sp>
        <p:nvSpPr>
          <p:cNvPr name="TextBox 8" id="8"/>
          <p:cNvSpPr txBox="true"/>
          <p:nvPr/>
        </p:nvSpPr>
        <p:spPr>
          <a:xfrm rot="0">
            <a:off x="1028700" y="1857375"/>
            <a:ext cx="15225150" cy="457200"/>
          </a:xfrm>
          <a:prstGeom prst="rect">
            <a:avLst/>
          </a:prstGeom>
        </p:spPr>
        <p:txBody>
          <a:bodyPr anchor="t" rtlCol="false" tIns="0" lIns="0" bIns="0" rIns="0">
            <a:spAutoFit/>
          </a:bodyPr>
          <a:lstStyle/>
          <a:p>
            <a:pPr algn="l">
              <a:lnSpc>
                <a:spcPts val="3600"/>
              </a:lnSpc>
            </a:pPr>
            <a:r>
              <a:rPr lang="en-US" sz="3000" b="true">
                <a:solidFill>
                  <a:srgbClr val="0B3550"/>
                </a:solidFill>
                <a:latin typeface="Inter Bold"/>
                <a:ea typeface="Inter Bold"/>
                <a:cs typeface="Inter Bold"/>
                <a:sym typeface="Inter Bold"/>
              </a:rPr>
              <a:t>Phân tích biến mục tiêu</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14291" y="-1818251"/>
            <a:ext cx="18835635" cy="17985251"/>
          </a:xfrm>
          <a:custGeom>
            <a:avLst/>
            <a:gdLst/>
            <a:ahLst/>
            <a:cxnLst/>
            <a:rect r="r" b="b" t="t" l="l"/>
            <a:pathLst>
              <a:path h="17985251" w="18835635">
                <a:moveTo>
                  <a:pt x="0" y="0"/>
                </a:moveTo>
                <a:lnTo>
                  <a:pt x="18835635" y="0"/>
                </a:lnTo>
                <a:lnTo>
                  <a:pt x="18835635" y="17985251"/>
                </a:lnTo>
                <a:lnTo>
                  <a:pt x="0" y="17985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1038225"/>
            <a:ext cx="15225150" cy="819150"/>
          </a:xfrm>
          <a:prstGeom prst="rect">
            <a:avLst/>
          </a:prstGeom>
        </p:spPr>
        <p:txBody>
          <a:bodyPr anchor="t" rtlCol="false" tIns="0" lIns="0" bIns="0" rIns="0">
            <a:spAutoFit/>
          </a:bodyPr>
          <a:lstStyle/>
          <a:p>
            <a:pPr algn="l">
              <a:lnSpc>
                <a:spcPts val="6599"/>
              </a:lnSpc>
            </a:pPr>
            <a:r>
              <a:rPr lang="en-US" sz="5499" b="true">
                <a:solidFill>
                  <a:srgbClr val="0B3550"/>
                </a:solidFill>
                <a:latin typeface="Inter Bold"/>
                <a:ea typeface="Inter Bold"/>
                <a:cs typeface="Inter Bold"/>
                <a:sym typeface="Inter Bold"/>
              </a:rPr>
              <a:t>6. Kết quả mô hình</a:t>
            </a:r>
          </a:p>
        </p:txBody>
      </p:sp>
      <p:sp>
        <p:nvSpPr>
          <p:cNvPr name="Freeform 4" id="4"/>
          <p:cNvSpPr/>
          <p:nvPr/>
        </p:nvSpPr>
        <p:spPr>
          <a:xfrm flipH="false" flipV="false" rot="0">
            <a:off x="6653188" y="-514270"/>
            <a:ext cx="4981624" cy="2362120"/>
          </a:xfrm>
          <a:custGeom>
            <a:avLst/>
            <a:gdLst/>
            <a:ahLst/>
            <a:cxnLst/>
            <a:rect r="r" b="b" t="t" l="l"/>
            <a:pathLst>
              <a:path h="2362120" w="4981624">
                <a:moveTo>
                  <a:pt x="0" y="0"/>
                </a:moveTo>
                <a:lnTo>
                  <a:pt x="4981624" y="0"/>
                </a:lnTo>
                <a:lnTo>
                  <a:pt x="4981624" y="2362120"/>
                </a:lnTo>
                <a:lnTo>
                  <a:pt x="0" y="2362120"/>
                </a:lnTo>
                <a:lnTo>
                  <a:pt x="0" y="0"/>
                </a:lnTo>
                <a:close/>
              </a:path>
            </a:pathLst>
          </a:custGeom>
          <a:blipFill>
            <a:blip r:embed="rId5"/>
            <a:stretch>
              <a:fillRect l="0" t="0" r="0" b="0"/>
            </a:stretch>
          </a:blipFill>
        </p:spPr>
      </p:sp>
      <p:sp>
        <p:nvSpPr>
          <p:cNvPr name="Freeform 5" id="5"/>
          <p:cNvSpPr/>
          <p:nvPr/>
        </p:nvSpPr>
        <p:spPr>
          <a:xfrm flipH="false" flipV="false" rot="0">
            <a:off x="6337027" y="1990725"/>
            <a:ext cx="10595570" cy="2609159"/>
          </a:xfrm>
          <a:custGeom>
            <a:avLst/>
            <a:gdLst/>
            <a:ahLst/>
            <a:cxnLst/>
            <a:rect r="r" b="b" t="t" l="l"/>
            <a:pathLst>
              <a:path h="2609159" w="10595570">
                <a:moveTo>
                  <a:pt x="0" y="0"/>
                </a:moveTo>
                <a:lnTo>
                  <a:pt x="10595570" y="0"/>
                </a:lnTo>
                <a:lnTo>
                  <a:pt x="10595570" y="2609159"/>
                </a:lnTo>
                <a:lnTo>
                  <a:pt x="0" y="2609159"/>
                </a:lnTo>
                <a:lnTo>
                  <a:pt x="0" y="0"/>
                </a:lnTo>
                <a:close/>
              </a:path>
            </a:pathLst>
          </a:custGeom>
          <a:blipFill>
            <a:blip r:embed="rId6"/>
            <a:stretch>
              <a:fillRect l="0" t="0" r="0" b="0"/>
            </a:stretch>
          </a:blipFill>
        </p:spPr>
      </p:sp>
      <p:sp>
        <p:nvSpPr>
          <p:cNvPr name="Freeform 6" id="6"/>
          <p:cNvSpPr/>
          <p:nvPr/>
        </p:nvSpPr>
        <p:spPr>
          <a:xfrm flipH="false" flipV="false" rot="0">
            <a:off x="6337027" y="4750421"/>
            <a:ext cx="10595570" cy="2609159"/>
          </a:xfrm>
          <a:custGeom>
            <a:avLst/>
            <a:gdLst/>
            <a:ahLst/>
            <a:cxnLst/>
            <a:rect r="r" b="b" t="t" l="l"/>
            <a:pathLst>
              <a:path h="2609159" w="10595570">
                <a:moveTo>
                  <a:pt x="0" y="0"/>
                </a:moveTo>
                <a:lnTo>
                  <a:pt x="10595570" y="0"/>
                </a:lnTo>
                <a:lnTo>
                  <a:pt x="10595570" y="2609159"/>
                </a:lnTo>
                <a:lnTo>
                  <a:pt x="0" y="2609159"/>
                </a:lnTo>
                <a:lnTo>
                  <a:pt x="0" y="0"/>
                </a:lnTo>
                <a:close/>
              </a:path>
            </a:pathLst>
          </a:custGeom>
          <a:blipFill>
            <a:blip r:embed="rId7"/>
            <a:stretch>
              <a:fillRect l="0" t="0" r="0" b="0"/>
            </a:stretch>
          </a:blipFill>
        </p:spPr>
      </p:sp>
      <p:sp>
        <p:nvSpPr>
          <p:cNvPr name="Freeform 7" id="7"/>
          <p:cNvSpPr/>
          <p:nvPr/>
        </p:nvSpPr>
        <p:spPr>
          <a:xfrm flipH="false" flipV="false" rot="0">
            <a:off x="6337027" y="7510117"/>
            <a:ext cx="10595570" cy="2609159"/>
          </a:xfrm>
          <a:custGeom>
            <a:avLst/>
            <a:gdLst/>
            <a:ahLst/>
            <a:cxnLst/>
            <a:rect r="r" b="b" t="t" l="l"/>
            <a:pathLst>
              <a:path h="2609159" w="10595570">
                <a:moveTo>
                  <a:pt x="0" y="0"/>
                </a:moveTo>
                <a:lnTo>
                  <a:pt x="10595570" y="0"/>
                </a:lnTo>
                <a:lnTo>
                  <a:pt x="10595570" y="2609159"/>
                </a:lnTo>
                <a:lnTo>
                  <a:pt x="0" y="2609159"/>
                </a:lnTo>
                <a:lnTo>
                  <a:pt x="0" y="0"/>
                </a:lnTo>
                <a:close/>
              </a:path>
            </a:pathLst>
          </a:custGeom>
          <a:blipFill>
            <a:blip r:embed="rId8"/>
            <a:stretch>
              <a:fillRect l="0" t="0" r="0" b="0"/>
            </a:stretch>
          </a:blipFill>
        </p:spPr>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B3550"/>
                </a:solidFill>
                <a:latin typeface="Noto Serif Display"/>
                <a:ea typeface="Noto Serif Display"/>
                <a:cs typeface="Noto Serif Display"/>
                <a:sym typeface="Noto Serif Display"/>
              </a:rPr>
              <a:t>16</a:t>
            </a:r>
          </a:p>
        </p:txBody>
      </p:sp>
      <p:sp>
        <p:nvSpPr>
          <p:cNvPr name="TextBox 9" id="9"/>
          <p:cNvSpPr txBox="true"/>
          <p:nvPr/>
        </p:nvSpPr>
        <p:spPr>
          <a:xfrm rot="0">
            <a:off x="1406899" y="3066705"/>
            <a:ext cx="4200663" cy="457200"/>
          </a:xfrm>
          <a:prstGeom prst="rect">
            <a:avLst/>
          </a:prstGeom>
        </p:spPr>
        <p:txBody>
          <a:bodyPr anchor="t" rtlCol="false" tIns="0" lIns="0" bIns="0" rIns="0">
            <a:spAutoFit/>
          </a:bodyPr>
          <a:lstStyle/>
          <a:p>
            <a:pPr algn="l">
              <a:lnSpc>
                <a:spcPts val="3600"/>
              </a:lnSpc>
            </a:pPr>
            <a:r>
              <a:rPr lang="en-US" sz="3000" b="true">
                <a:solidFill>
                  <a:srgbClr val="0B3550"/>
                </a:solidFill>
                <a:latin typeface="Inter Bold"/>
                <a:ea typeface="Inter Bold"/>
                <a:cs typeface="Inter Bold"/>
                <a:sym typeface="Inter Bold"/>
              </a:rPr>
              <a:t>Biến mục tiêu Total</a:t>
            </a:r>
          </a:p>
        </p:txBody>
      </p:sp>
      <p:sp>
        <p:nvSpPr>
          <p:cNvPr name="TextBox 10" id="10"/>
          <p:cNvSpPr txBox="true"/>
          <p:nvPr/>
        </p:nvSpPr>
        <p:spPr>
          <a:xfrm rot="0">
            <a:off x="1406899" y="5826401"/>
            <a:ext cx="4200663" cy="457200"/>
          </a:xfrm>
          <a:prstGeom prst="rect">
            <a:avLst/>
          </a:prstGeom>
        </p:spPr>
        <p:txBody>
          <a:bodyPr anchor="t" rtlCol="false" tIns="0" lIns="0" bIns="0" rIns="0">
            <a:spAutoFit/>
          </a:bodyPr>
          <a:lstStyle/>
          <a:p>
            <a:pPr algn="l">
              <a:lnSpc>
                <a:spcPts val="3600"/>
              </a:lnSpc>
            </a:pPr>
            <a:r>
              <a:rPr lang="en-US" sz="3000" b="true">
                <a:solidFill>
                  <a:srgbClr val="0B3550"/>
                </a:solidFill>
                <a:latin typeface="Inter Bold"/>
                <a:ea typeface="Inter Bold"/>
                <a:cs typeface="Inter Bold"/>
                <a:sym typeface="Inter Bold"/>
              </a:rPr>
              <a:t>Biến mục tiêu Storm</a:t>
            </a:r>
          </a:p>
        </p:txBody>
      </p:sp>
      <p:sp>
        <p:nvSpPr>
          <p:cNvPr name="TextBox 11" id="11"/>
          <p:cNvSpPr txBox="true"/>
          <p:nvPr/>
        </p:nvSpPr>
        <p:spPr>
          <a:xfrm rot="0">
            <a:off x="1406899" y="8586097"/>
            <a:ext cx="4200663" cy="457200"/>
          </a:xfrm>
          <a:prstGeom prst="rect">
            <a:avLst/>
          </a:prstGeom>
        </p:spPr>
        <p:txBody>
          <a:bodyPr anchor="t" rtlCol="false" tIns="0" lIns="0" bIns="0" rIns="0">
            <a:spAutoFit/>
          </a:bodyPr>
          <a:lstStyle/>
          <a:p>
            <a:pPr algn="l">
              <a:lnSpc>
                <a:spcPts val="3600"/>
              </a:lnSpc>
            </a:pPr>
            <a:r>
              <a:rPr lang="en-US" sz="3000" b="true">
                <a:solidFill>
                  <a:srgbClr val="0B3550"/>
                </a:solidFill>
                <a:latin typeface="Inter Bold"/>
                <a:ea typeface="Inter Bold"/>
                <a:cs typeface="Inter Bold"/>
                <a:sym typeface="Inter Bold"/>
              </a:rPr>
              <a:t>Biến mục tiêu Flood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461700" y="4321900"/>
            <a:ext cx="4959600" cy="12594600"/>
          </a:xfrm>
          <a:custGeom>
            <a:avLst/>
            <a:gdLst/>
            <a:ahLst/>
            <a:cxnLst/>
            <a:rect r="r" b="b" t="t" l="l"/>
            <a:pathLst>
              <a:path h="12594600" w="4959600">
                <a:moveTo>
                  <a:pt x="0" y="0"/>
                </a:moveTo>
                <a:lnTo>
                  <a:pt x="4959600" y="0"/>
                </a:lnTo>
                <a:lnTo>
                  <a:pt x="4959600" y="12594600"/>
                </a:lnTo>
                <a:lnTo>
                  <a:pt x="0" y="12594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1038225"/>
            <a:ext cx="15225150" cy="819150"/>
          </a:xfrm>
          <a:prstGeom prst="rect">
            <a:avLst/>
          </a:prstGeom>
        </p:spPr>
        <p:txBody>
          <a:bodyPr anchor="t" rtlCol="false" tIns="0" lIns="0" bIns="0" rIns="0">
            <a:spAutoFit/>
          </a:bodyPr>
          <a:lstStyle/>
          <a:p>
            <a:pPr algn="l">
              <a:lnSpc>
                <a:spcPts val="6599"/>
              </a:lnSpc>
            </a:pPr>
            <a:r>
              <a:rPr lang="en-US" sz="5499" b="true">
                <a:solidFill>
                  <a:srgbClr val="0B3550"/>
                </a:solidFill>
                <a:latin typeface="Inter Bold"/>
                <a:ea typeface="Inter Bold"/>
                <a:cs typeface="Inter Bold"/>
                <a:sym typeface="Inter Bold"/>
              </a:rPr>
              <a:t>6. Kết quả mô hình</a:t>
            </a:r>
          </a:p>
        </p:txBody>
      </p:sp>
      <p:sp>
        <p:nvSpPr>
          <p:cNvPr name="Freeform 4" id="4"/>
          <p:cNvSpPr/>
          <p:nvPr/>
        </p:nvSpPr>
        <p:spPr>
          <a:xfrm flipH="false" flipV="false" rot="0">
            <a:off x="6653188" y="-514270"/>
            <a:ext cx="4981624" cy="2362120"/>
          </a:xfrm>
          <a:custGeom>
            <a:avLst/>
            <a:gdLst/>
            <a:ahLst/>
            <a:cxnLst/>
            <a:rect r="r" b="b" t="t" l="l"/>
            <a:pathLst>
              <a:path h="2362120" w="4981624">
                <a:moveTo>
                  <a:pt x="0" y="0"/>
                </a:moveTo>
                <a:lnTo>
                  <a:pt x="4981624" y="0"/>
                </a:lnTo>
                <a:lnTo>
                  <a:pt x="4981624" y="2362120"/>
                </a:lnTo>
                <a:lnTo>
                  <a:pt x="0" y="2362120"/>
                </a:lnTo>
                <a:lnTo>
                  <a:pt x="0" y="0"/>
                </a:lnTo>
                <a:close/>
              </a:path>
            </a:pathLst>
          </a:custGeom>
          <a:blipFill>
            <a:blip r:embed="rId5"/>
            <a:stretch>
              <a:fillRect l="0" t="0" r="0" b="0"/>
            </a:stretch>
          </a:blipFill>
        </p:spPr>
      </p:sp>
      <p:sp>
        <p:nvSpPr>
          <p:cNvPr name="Freeform 5" id="5"/>
          <p:cNvSpPr/>
          <p:nvPr/>
        </p:nvSpPr>
        <p:spPr>
          <a:xfrm flipH="false" flipV="false" rot="0">
            <a:off x="1274222" y="2863444"/>
            <a:ext cx="15739557" cy="5666240"/>
          </a:xfrm>
          <a:custGeom>
            <a:avLst/>
            <a:gdLst/>
            <a:ahLst/>
            <a:cxnLst/>
            <a:rect r="r" b="b" t="t" l="l"/>
            <a:pathLst>
              <a:path h="5666240" w="15739557">
                <a:moveTo>
                  <a:pt x="0" y="0"/>
                </a:moveTo>
                <a:lnTo>
                  <a:pt x="15739556" y="0"/>
                </a:lnTo>
                <a:lnTo>
                  <a:pt x="15739556" y="5666241"/>
                </a:lnTo>
                <a:lnTo>
                  <a:pt x="0" y="5666241"/>
                </a:lnTo>
                <a:lnTo>
                  <a:pt x="0" y="0"/>
                </a:lnTo>
                <a:close/>
              </a:path>
            </a:pathLst>
          </a:custGeom>
          <a:blipFill>
            <a:blip r:embed="rId6"/>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B3550"/>
                </a:solidFill>
                <a:latin typeface="Noto Serif Display"/>
                <a:ea typeface="Noto Serif Display"/>
                <a:cs typeface="Noto Serif Display"/>
                <a:sym typeface="Noto Serif Display"/>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644932" y="-7651012"/>
            <a:ext cx="19966950" cy="17938012"/>
          </a:xfrm>
          <a:custGeom>
            <a:avLst/>
            <a:gdLst/>
            <a:ahLst/>
            <a:cxnLst/>
            <a:rect r="r" b="b" t="t" l="l"/>
            <a:pathLst>
              <a:path h="17938012" w="19966950">
                <a:moveTo>
                  <a:pt x="0" y="0"/>
                </a:moveTo>
                <a:lnTo>
                  <a:pt x="19966950" y="0"/>
                </a:lnTo>
                <a:lnTo>
                  <a:pt x="19966950" y="17938012"/>
                </a:lnTo>
                <a:lnTo>
                  <a:pt x="0" y="179380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236709" y="1443037"/>
            <a:ext cx="15225150" cy="819150"/>
          </a:xfrm>
          <a:prstGeom prst="rect">
            <a:avLst/>
          </a:prstGeom>
        </p:spPr>
        <p:txBody>
          <a:bodyPr anchor="t" rtlCol="false" tIns="0" lIns="0" bIns="0" rIns="0">
            <a:spAutoFit/>
          </a:bodyPr>
          <a:lstStyle/>
          <a:p>
            <a:pPr algn="l">
              <a:lnSpc>
                <a:spcPts val="6599"/>
              </a:lnSpc>
            </a:pPr>
            <a:r>
              <a:rPr lang="en-US" sz="5499" b="true">
                <a:solidFill>
                  <a:srgbClr val="0B3550"/>
                </a:solidFill>
                <a:latin typeface="Inter Bold"/>
                <a:ea typeface="Inter Bold"/>
                <a:cs typeface="Inter Bold"/>
                <a:sym typeface="Inter Bold"/>
              </a:rPr>
              <a:t>7. Kết luận</a:t>
            </a:r>
          </a:p>
        </p:txBody>
      </p:sp>
      <p:sp>
        <p:nvSpPr>
          <p:cNvPr name="Freeform 4" id="4"/>
          <p:cNvSpPr/>
          <p:nvPr/>
        </p:nvSpPr>
        <p:spPr>
          <a:xfrm flipH="false" flipV="false" rot="0">
            <a:off x="6653188" y="-514270"/>
            <a:ext cx="4981624" cy="2362120"/>
          </a:xfrm>
          <a:custGeom>
            <a:avLst/>
            <a:gdLst/>
            <a:ahLst/>
            <a:cxnLst/>
            <a:rect r="r" b="b" t="t" l="l"/>
            <a:pathLst>
              <a:path h="2362120" w="4981624">
                <a:moveTo>
                  <a:pt x="0" y="0"/>
                </a:moveTo>
                <a:lnTo>
                  <a:pt x="4981624" y="0"/>
                </a:lnTo>
                <a:lnTo>
                  <a:pt x="4981624" y="2362120"/>
                </a:lnTo>
                <a:lnTo>
                  <a:pt x="0" y="2362120"/>
                </a:lnTo>
                <a:lnTo>
                  <a:pt x="0" y="0"/>
                </a:lnTo>
                <a:close/>
              </a:path>
            </a:pathLst>
          </a:custGeom>
          <a:blipFill>
            <a:blip r:embed="rId5"/>
            <a:stretch>
              <a:fillRect l="0" t="0" r="0" b="0"/>
            </a:stretch>
          </a:blipFill>
        </p:spPr>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B3550"/>
                </a:solidFill>
                <a:latin typeface="Noto Serif Display"/>
                <a:ea typeface="Noto Serif Display"/>
                <a:cs typeface="Noto Serif Display"/>
                <a:sym typeface="Noto Serif Display"/>
              </a:rPr>
              <a:t>18</a:t>
            </a:r>
          </a:p>
        </p:txBody>
      </p:sp>
      <p:sp>
        <p:nvSpPr>
          <p:cNvPr name="TextBox 6" id="6"/>
          <p:cNvSpPr txBox="true"/>
          <p:nvPr/>
        </p:nvSpPr>
        <p:spPr>
          <a:xfrm rot="0">
            <a:off x="1302703" y="2897052"/>
            <a:ext cx="15225150" cy="542925"/>
          </a:xfrm>
          <a:prstGeom prst="rect">
            <a:avLst/>
          </a:prstGeom>
        </p:spPr>
        <p:txBody>
          <a:bodyPr anchor="t" rtlCol="false" tIns="0" lIns="0" bIns="0" rIns="0">
            <a:spAutoFit/>
          </a:bodyPr>
          <a:lstStyle/>
          <a:p>
            <a:pPr algn="l">
              <a:lnSpc>
                <a:spcPts val="4200"/>
              </a:lnSpc>
            </a:pPr>
            <a:r>
              <a:rPr lang="en-US" sz="3500" b="true">
                <a:solidFill>
                  <a:srgbClr val="00BF63"/>
                </a:solidFill>
                <a:latin typeface="Inter Bold"/>
                <a:ea typeface="Inter Bold"/>
                <a:cs typeface="Inter Bold"/>
                <a:sym typeface="Inter Bold"/>
              </a:rPr>
              <a:t>Những gì đã làm được:</a:t>
            </a:r>
          </a:p>
        </p:txBody>
      </p:sp>
      <p:sp>
        <p:nvSpPr>
          <p:cNvPr name="TextBox 7" id="7"/>
          <p:cNvSpPr txBox="true"/>
          <p:nvPr/>
        </p:nvSpPr>
        <p:spPr>
          <a:xfrm rot="0">
            <a:off x="1302703" y="5336993"/>
            <a:ext cx="15225150" cy="542925"/>
          </a:xfrm>
          <a:prstGeom prst="rect">
            <a:avLst/>
          </a:prstGeom>
        </p:spPr>
        <p:txBody>
          <a:bodyPr anchor="t" rtlCol="false" tIns="0" lIns="0" bIns="0" rIns="0">
            <a:spAutoFit/>
          </a:bodyPr>
          <a:lstStyle/>
          <a:p>
            <a:pPr algn="l">
              <a:lnSpc>
                <a:spcPts val="4200"/>
              </a:lnSpc>
            </a:pPr>
            <a:r>
              <a:rPr lang="en-US" sz="3500" b="true">
                <a:solidFill>
                  <a:srgbClr val="E7191F"/>
                </a:solidFill>
                <a:latin typeface="Inter Bold"/>
                <a:ea typeface="Inter Bold"/>
                <a:cs typeface="Inter Bold"/>
                <a:sym typeface="Inter Bold"/>
              </a:rPr>
              <a:t>Những gì chưa làm được:</a:t>
            </a:r>
          </a:p>
        </p:txBody>
      </p:sp>
      <p:sp>
        <p:nvSpPr>
          <p:cNvPr name="TextBox 8" id="8"/>
          <p:cNvSpPr txBox="true"/>
          <p:nvPr/>
        </p:nvSpPr>
        <p:spPr>
          <a:xfrm rot="0">
            <a:off x="1302703" y="3430452"/>
            <a:ext cx="16230600" cy="14719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B3550"/>
                </a:solidFill>
                <a:latin typeface="Inter"/>
                <a:ea typeface="Inter"/>
                <a:cs typeface="Inter"/>
                <a:sym typeface="Inter"/>
              </a:rPr>
              <a:t>Tạo ra được bộ dữ liệu phục vụ cho việc phân tích và khai phá</a:t>
            </a:r>
          </a:p>
          <a:p>
            <a:pPr algn="l" marL="604519" indent="-302260" lvl="1">
              <a:lnSpc>
                <a:spcPts val="3919"/>
              </a:lnSpc>
              <a:buFont typeface="Arial"/>
              <a:buChar char="•"/>
            </a:pPr>
            <a:r>
              <a:rPr lang="en-US" sz="2799">
                <a:solidFill>
                  <a:srgbClr val="0B3550"/>
                </a:solidFill>
                <a:latin typeface="Inter"/>
                <a:ea typeface="Inter"/>
                <a:cs typeface="Inter"/>
                <a:sym typeface="Inter"/>
              </a:rPr>
              <a:t>Phân tích chuyên sâu mối liên hệ giữa các chỉ số môi trường và các thiên tai tại Châu Á</a:t>
            </a:r>
          </a:p>
          <a:p>
            <a:pPr algn="l" marL="604519" indent="-302260" lvl="1">
              <a:lnSpc>
                <a:spcPts val="3919"/>
              </a:lnSpc>
              <a:buFont typeface="Arial"/>
              <a:buChar char="•"/>
            </a:pPr>
            <a:r>
              <a:rPr lang="en-US" sz="2799">
                <a:solidFill>
                  <a:srgbClr val="0B3550"/>
                </a:solidFill>
                <a:latin typeface="Inter"/>
                <a:ea typeface="Inter"/>
                <a:cs typeface="Inter"/>
                <a:sym typeface="Inter"/>
              </a:rPr>
              <a:t>Xây dựng được mô hình hồi quy dự đoán tần suất thiên tại tại Châu Á</a:t>
            </a:r>
          </a:p>
        </p:txBody>
      </p:sp>
      <p:sp>
        <p:nvSpPr>
          <p:cNvPr name="TextBox 9" id="9"/>
          <p:cNvSpPr txBox="true"/>
          <p:nvPr/>
        </p:nvSpPr>
        <p:spPr>
          <a:xfrm rot="0">
            <a:off x="1236709" y="5908493"/>
            <a:ext cx="16230600" cy="1471930"/>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0B3550"/>
                </a:solidFill>
                <a:latin typeface="Inter"/>
                <a:ea typeface="Inter"/>
                <a:cs typeface="Inter"/>
                <a:sym typeface="Inter"/>
              </a:rPr>
              <a:t>Chưa hoàn thiện và xử lý được toàn bộ dữ liệu ban đầu do có rất nhiều nước trên thế giới, dữ liệu khuyết rất nhiều</a:t>
            </a:r>
          </a:p>
          <a:p>
            <a:pPr algn="l" marL="604519" indent="-302260" lvl="1">
              <a:lnSpc>
                <a:spcPts val="3919"/>
              </a:lnSpc>
              <a:buFont typeface="Arial"/>
              <a:buChar char="•"/>
            </a:pPr>
            <a:r>
              <a:rPr lang="en-US" sz="2799">
                <a:solidFill>
                  <a:srgbClr val="0B3550"/>
                </a:solidFill>
                <a:latin typeface="Inter"/>
                <a:ea typeface="Inter"/>
                <a:cs typeface="Inter"/>
                <a:sym typeface="Inter"/>
              </a:rPr>
              <a:t>Dữ liệu chưa tốt cho việc dự đoán của mô hình</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644932" y="-7651012"/>
            <a:ext cx="19966950" cy="17938012"/>
          </a:xfrm>
          <a:custGeom>
            <a:avLst/>
            <a:gdLst/>
            <a:ahLst/>
            <a:cxnLst/>
            <a:rect r="r" b="b" t="t" l="l"/>
            <a:pathLst>
              <a:path h="17938012" w="19966950">
                <a:moveTo>
                  <a:pt x="0" y="0"/>
                </a:moveTo>
                <a:lnTo>
                  <a:pt x="19966950" y="0"/>
                </a:lnTo>
                <a:lnTo>
                  <a:pt x="19966950" y="17938012"/>
                </a:lnTo>
                <a:lnTo>
                  <a:pt x="0" y="1793801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115972" y="3790950"/>
            <a:ext cx="16056056" cy="2714625"/>
          </a:xfrm>
          <a:prstGeom prst="rect">
            <a:avLst/>
          </a:prstGeom>
        </p:spPr>
        <p:txBody>
          <a:bodyPr anchor="t" rtlCol="false" tIns="0" lIns="0" bIns="0" rIns="0">
            <a:spAutoFit/>
          </a:bodyPr>
          <a:lstStyle/>
          <a:p>
            <a:pPr algn="ctr">
              <a:lnSpc>
                <a:spcPts val="10799"/>
              </a:lnSpc>
            </a:pPr>
            <a:r>
              <a:rPr lang="en-US" b="true" sz="8999">
                <a:solidFill>
                  <a:srgbClr val="0B3550"/>
                </a:solidFill>
                <a:latin typeface="Inter Bold"/>
                <a:ea typeface="Inter Bold"/>
                <a:cs typeface="Inter Bold"/>
                <a:sym typeface="Inter Bold"/>
              </a:rPr>
              <a:t>CẢM ƠN THẦY VÀ CÁC BẠN ĐÃ LẮNG NGHE!</a:t>
            </a:r>
          </a:p>
        </p:txBody>
      </p:sp>
      <p:sp>
        <p:nvSpPr>
          <p:cNvPr name="Freeform 4" id="4"/>
          <p:cNvSpPr/>
          <p:nvPr/>
        </p:nvSpPr>
        <p:spPr>
          <a:xfrm flipH="false" flipV="false" rot="0">
            <a:off x="6653188" y="-514270"/>
            <a:ext cx="4981624" cy="2362120"/>
          </a:xfrm>
          <a:custGeom>
            <a:avLst/>
            <a:gdLst/>
            <a:ahLst/>
            <a:cxnLst/>
            <a:rect r="r" b="b" t="t" l="l"/>
            <a:pathLst>
              <a:path h="2362120" w="4981624">
                <a:moveTo>
                  <a:pt x="0" y="0"/>
                </a:moveTo>
                <a:lnTo>
                  <a:pt x="4981624" y="0"/>
                </a:lnTo>
                <a:lnTo>
                  <a:pt x="4981624" y="2362120"/>
                </a:lnTo>
                <a:lnTo>
                  <a:pt x="0" y="2362120"/>
                </a:lnTo>
                <a:lnTo>
                  <a:pt x="0" y="0"/>
                </a:lnTo>
                <a:close/>
              </a:path>
            </a:pathLst>
          </a:custGeom>
          <a:blipFill>
            <a:blip r:embed="rId5"/>
            <a:stretch>
              <a:fillRect l="0" t="0" r="0" b="0"/>
            </a:stretch>
          </a:blipFill>
        </p:spPr>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B3550"/>
                </a:solidFill>
                <a:latin typeface="Noto Serif Display"/>
                <a:ea typeface="Noto Serif Display"/>
                <a:cs typeface="Noto Serif Display"/>
                <a:sym typeface="Noto Serif Display"/>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100400" y="7733150"/>
            <a:ext cx="3863650" cy="12594600"/>
          </a:xfrm>
          <a:custGeom>
            <a:avLst/>
            <a:gdLst/>
            <a:ahLst/>
            <a:cxnLst/>
            <a:rect r="r" b="b" t="t" l="l"/>
            <a:pathLst>
              <a:path h="12594600" w="3863650">
                <a:moveTo>
                  <a:pt x="0" y="0"/>
                </a:moveTo>
                <a:lnTo>
                  <a:pt x="3863650" y="0"/>
                </a:lnTo>
                <a:lnTo>
                  <a:pt x="3863650" y="12594600"/>
                </a:lnTo>
                <a:lnTo>
                  <a:pt x="0" y="12594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3" id="3"/>
          <p:cNvGrpSpPr/>
          <p:nvPr/>
        </p:nvGrpSpPr>
        <p:grpSpPr>
          <a:xfrm rot="0">
            <a:off x="6983228" y="2982728"/>
            <a:ext cx="4321544" cy="4321544"/>
            <a:chOff x="0" y="0"/>
            <a:chExt cx="13716000" cy="13716000"/>
          </a:xfrm>
        </p:grpSpPr>
        <p:sp>
          <p:nvSpPr>
            <p:cNvPr name="Freeform 4" id="4"/>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5"/>
              <a:stretch>
                <a:fillRect l="0" t="-16240" r="0" b="-16240"/>
              </a:stretch>
            </a:blipFill>
          </p:spPr>
        </p:sp>
      </p:grpSp>
      <p:grpSp>
        <p:nvGrpSpPr>
          <p:cNvPr name="Group 5" id="5"/>
          <p:cNvGrpSpPr/>
          <p:nvPr/>
        </p:nvGrpSpPr>
        <p:grpSpPr>
          <a:xfrm rot="0">
            <a:off x="1028700" y="2982728"/>
            <a:ext cx="4321544" cy="4321544"/>
            <a:chOff x="0" y="0"/>
            <a:chExt cx="13716000" cy="13716000"/>
          </a:xfrm>
        </p:grpSpPr>
        <p:sp>
          <p:nvSpPr>
            <p:cNvPr name="Freeform 6" id="6"/>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6"/>
              <a:stretch>
                <a:fillRect l="-25018" t="0" r="-25018" b="0"/>
              </a:stretch>
            </a:blipFill>
          </p:spPr>
        </p:sp>
      </p:grpSp>
      <p:grpSp>
        <p:nvGrpSpPr>
          <p:cNvPr name="Group 7" id="7"/>
          <p:cNvGrpSpPr/>
          <p:nvPr/>
        </p:nvGrpSpPr>
        <p:grpSpPr>
          <a:xfrm rot="0">
            <a:off x="12937756" y="2982728"/>
            <a:ext cx="4321544" cy="4321544"/>
            <a:chOff x="0" y="0"/>
            <a:chExt cx="13716000" cy="13716000"/>
          </a:xfrm>
        </p:grpSpPr>
        <p:sp>
          <p:nvSpPr>
            <p:cNvPr name="Freeform 8" id="8"/>
            <p:cNvSpPr/>
            <p:nvPr/>
          </p:nvSpPr>
          <p:spPr>
            <a:xfrm flipH="false" flipV="false" rot="0">
              <a:off x="0" y="0"/>
              <a:ext cx="13716000" cy="13716000"/>
            </a:xfrm>
            <a:custGeom>
              <a:avLst/>
              <a:gdLst/>
              <a:ahLst/>
              <a:cxnLst/>
              <a:rect r="r" b="b" t="t" l="l"/>
              <a:pathLst>
                <a:path h="13716000" w="13716000">
                  <a:moveTo>
                    <a:pt x="6858000" y="0"/>
                  </a:moveTo>
                  <a:cubicBezTo>
                    <a:pt x="3070431" y="0"/>
                    <a:pt x="0" y="3070431"/>
                    <a:pt x="0" y="6858000"/>
                  </a:cubicBezTo>
                  <a:cubicBezTo>
                    <a:pt x="0" y="10645569"/>
                    <a:pt x="3070431" y="13716000"/>
                    <a:pt x="6858000" y="13716000"/>
                  </a:cubicBezTo>
                  <a:cubicBezTo>
                    <a:pt x="10645569" y="13716000"/>
                    <a:pt x="13716000" y="10645569"/>
                    <a:pt x="13716000" y="6858000"/>
                  </a:cubicBezTo>
                  <a:cubicBezTo>
                    <a:pt x="13716000" y="3070431"/>
                    <a:pt x="10645569" y="0"/>
                    <a:pt x="6858000" y="0"/>
                  </a:cubicBezTo>
                  <a:close/>
                </a:path>
              </a:pathLst>
            </a:custGeom>
            <a:blipFill>
              <a:blip r:embed="rId7"/>
              <a:stretch>
                <a:fillRect l="-46120" t="-9688" r="-39924" b="-14264"/>
              </a:stretch>
            </a:blipFill>
          </p:spPr>
        </p:sp>
      </p:grpSp>
      <p:sp>
        <p:nvSpPr>
          <p:cNvPr name="Freeform 9" id="9"/>
          <p:cNvSpPr/>
          <p:nvPr/>
        </p:nvSpPr>
        <p:spPr>
          <a:xfrm flipH="false" flipV="false" rot="0">
            <a:off x="6653188" y="-514270"/>
            <a:ext cx="4981624" cy="2362120"/>
          </a:xfrm>
          <a:custGeom>
            <a:avLst/>
            <a:gdLst/>
            <a:ahLst/>
            <a:cxnLst/>
            <a:rect r="r" b="b" t="t" l="l"/>
            <a:pathLst>
              <a:path h="2362120" w="4981624">
                <a:moveTo>
                  <a:pt x="0" y="0"/>
                </a:moveTo>
                <a:lnTo>
                  <a:pt x="4981624" y="0"/>
                </a:lnTo>
                <a:lnTo>
                  <a:pt x="4981624" y="2362120"/>
                </a:lnTo>
                <a:lnTo>
                  <a:pt x="0" y="2362120"/>
                </a:lnTo>
                <a:lnTo>
                  <a:pt x="0" y="0"/>
                </a:lnTo>
                <a:close/>
              </a:path>
            </a:pathLst>
          </a:custGeom>
          <a:blipFill>
            <a:blip r:embed="rId8"/>
            <a:stretch>
              <a:fillRect l="0" t="0" r="0" b="0"/>
            </a:stretch>
          </a:blipFill>
        </p:spPr>
      </p:sp>
      <p:sp>
        <p:nvSpPr>
          <p:cNvPr name="TextBox 10" id="10"/>
          <p:cNvSpPr txBox="true"/>
          <p:nvPr/>
        </p:nvSpPr>
        <p:spPr>
          <a:xfrm rot="0">
            <a:off x="5527425" y="1390650"/>
            <a:ext cx="7233150" cy="914400"/>
          </a:xfrm>
          <a:prstGeom prst="rect">
            <a:avLst/>
          </a:prstGeom>
        </p:spPr>
        <p:txBody>
          <a:bodyPr anchor="t" rtlCol="false" tIns="0" lIns="0" bIns="0" rIns="0">
            <a:spAutoFit/>
          </a:bodyPr>
          <a:lstStyle/>
          <a:p>
            <a:pPr algn="ctr">
              <a:lnSpc>
                <a:spcPts val="7200"/>
              </a:lnSpc>
            </a:pPr>
            <a:r>
              <a:rPr lang="en-US" b="true" sz="6000">
                <a:solidFill>
                  <a:srgbClr val="0B3550"/>
                </a:solidFill>
                <a:latin typeface="Inter Bold"/>
                <a:ea typeface="Inter Bold"/>
                <a:cs typeface="Inter Bold"/>
                <a:sym typeface="Inter Bold"/>
              </a:rPr>
              <a:t>GIỚI THIỆU NHÓM</a:t>
            </a:r>
          </a:p>
        </p:txBody>
      </p:sp>
      <p:sp>
        <p:nvSpPr>
          <p:cNvPr name="TextBox 11" id="11"/>
          <p:cNvSpPr txBox="true"/>
          <p:nvPr/>
        </p:nvSpPr>
        <p:spPr>
          <a:xfrm rot="0">
            <a:off x="2014266" y="7685525"/>
            <a:ext cx="2350413" cy="1026795"/>
          </a:xfrm>
          <a:prstGeom prst="rect">
            <a:avLst/>
          </a:prstGeom>
        </p:spPr>
        <p:txBody>
          <a:bodyPr anchor="t" rtlCol="false" tIns="0" lIns="0" bIns="0" rIns="0">
            <a:spAutoFit/>
          </a:bodyPr>
          <a:lstStyle/>
          <a:p>
            <a:pPr algn="ctr">
              <a:lnSpc>
                <a:spcPts val="4140"/>
              </a:lnSpc>
            </a:pPr>
            <a:r>
              <a:rPr lang="en-US" sz="3000" b="true">
                <a:solidFill>
                  <a:srgbClr val="0B3550"/>
                </a:solidFill>
                <a:latin typeface="Inter Bold"/>
                <a:ea typeface="Inter Bold"/>
                <a:cs typeface="Inter Bold"/>
                <a:sym typeface="Inter Bold"/>
              </a:rPr>
              <a:t>22520839</a:t>
            </a:r>
          </a:p>
          <a:p>
            <a:pPr algn="ctr">
              <a:lnSpc>
                <a:spcPts val="4140"/>
              </a:lnSpc>
              <a:spcBef>
                <a:spcPct val="0"/>
              </a:spcBef>
            </a:pPr>
            <a:r>
              <a:rPr lang="en-US" b="true" sz="3000">
                <a:solidFill>
                  <a:srgbClr val="0B3550"/>
                </a:solidFill>
                <a:latin typeface="Inter Bold"/>
                <a:ea typeface="Inter Bold"/>
                <a:cs typeface="Inter Bold"/>
                <a:sym typeface="Inter Bold"/>
              </a:rPr>
              <a:t>Hồ Ngọc Mai</a:t>
            </a:r>
          </a:p>
        </p:txBody>
      </p:sp>
      <p:sp>
        <p:nvSpPr>
          <p:cNvPr name="TextBox 12" id="12"/>
          <p:cNvSpPr txBox="true"/>
          <p:nvPr/>
        </p:nvSpPr>
        <p:spPr>
          <a:xfrm rot="0">
            <a:off x="7297043" y="7685525"/>
            <a:ext cx="3693914" cy="1026795"/>
          </a:xfrm>
          <a:prstGeom prst="rect">
            <a:avLst/>
          </a:prstGeom>
        </p:spPr>
        <p:txBody>
          <a:bodyPr anchor="t" rtlCol="false" tIns="0" lIns="0" bIns="0" rIns="0">
            <a:spAutoFit/>
          </a:bodyPr>
          <a:lstStyle/>
          <a:p>
            <a:pPr algn="ctr">
              <a:lnSpc>
                <a:spcPts val="4140"/>
              </a:lnSpc>
            </a:pPr>
            <a:r>
              <a:rPr lang="en-US" sz="3000" b="true">
                <a:solidFill>
                  <a:srgbClr val="0B3550"/>
                </a:solidFill>
                <a:latin typeface="Inter Bold"/>
                <a:ea typeface="Inter Bold"/>
                <a:cs typeface="Inter Bold"/>
                <a:sym typeface="Inter Bold"/>
              </a:rPr>
              <a:t>22521117</a:t>
            </a:r>
          </a:p>
          <a:p>
            <a:pPr algn="ctr">
              <a:lnSpc>
                <a:spcPts val="4140"/>
              </a:lnSpc>
              <a:spcBef>
                <a:spcPct val="0"/>
              </a:spcBef>
            </a:pPr>
            <a:r>
              <a:rPr lang="en-US" b="true" sz="3000">
                <a:solidFill>
                  <a:srgbClr val="0B3550"/>
                </a:solidFill>
                <a:latin typeface="Inter Bold"/>
                <a:ea typeface="Inter Bold"/>
                <a:cs typeface="Inter Bold"/>
                <a:sym typeface="Inter Bold"/>
              </a:rPr>
              <a:t>Lê Ngọc Thiên Phúc</a:t>
            </a:r>
          </a:p>
        </p:txBody>
      </p:sp>
      <p:sp>
        <p:nvSpPr>
          <p:cNvPr name="TextBox 13" id="13"/>
          <p:cNvSpPr txBox="true"/>
          <p:nvPr/>
        </p:nvSpPr>
        <p:spPr>
          <a:xfrm rot="0">
            <a:off x="13369860" y="7685525"/>
            <a:ext cx="3457337" cy="1026795"/>
          </a:xfrm>
          <a:prstGeom prst="rect">
            <a:avLst/>
          </a:prstGeom>
        </p:spPr>
        <p:txBody>
          <a:bodyPr anchor="t" rtlCol="false" tIns="0" lIns="0" bIns="0" rIns="0">
            <a:spAutoFit/>
          </a:bodyPr>
          <a:lstStyle/>
          <a:p>
            <a:pPr algn="ctr">
              <a:lnSpc>
                <a:spcPts val="4140"/>
              </a:lnSpc>
            </a:pPr>
            <a:r>
              <a:rPr lang="en-US" sz="3000" b="true">
                <a:solidFill>
                  <a:srgbClr val="0B3550"/>
                </a:solidFill>
                <a:latin typeface="Inter Bold"/>
                <a:ea typeface="Inter Bold"/>
                <a:cs typeface="Inter Bold"/>
                <a:sym typeface="Inter Bold"/>
              </a:rPr>
              <a:t>22520224</a:t>
            </a:r>
          </a:p>
          <a:p>
            <a:pPr algn="ctr">
              <a:lnSpc>
                <a:spcPts val="4140"/>
              </a:lnSpc>
              <a:spcBef>
                <a:spcPct val="0"/>
              </a:spcBef>
            </a:pPr>
            <a:r>
              <a:rPr lang="en-US" b="true" sz="3000">
                <a:solidFill>
                  <a:srgbClr val="0B3550"/>
                </a:solidFill>
                <a:latin typeface="Inter Bold"/>
                <a:ea typeface="Inter Bold"/>
                <a:cs typeface="Inter Bold"/>
                <a:sym typeface="Inter Bold"/>
              </a:rPr>
              <a:t>Nguyễn Thành Đạt</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B3550"/>
                </a:solidFill>
                <a:latin typeface="Noto Serif Display"/>
                <a:ea typeface="Noto Serif Display"/>
                <a:cs typeface="Noto Serif Display"/>
                <a:sym typeface="Noto Serif Display"/>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726228" y="-1373710"/>
            <a:ext cx="19670596" cy="12231560"/>
          </a:xfrm>
          <a:custGeom>
            <a:avLst/>
            <a:gdLst/>
            <a:ahLst/>
            <a:cxnLst/>
            <a:rect r="r" b="b" t="t" l="l"/>
            <a:pathLst>
              <a:path h="12231560" w="19670596">
                <a:moveTo>
                  <a:pt x="0" y="0"/>
                </a:moveTo>
                <a:lnTo>
                  <a:pt x="19670596" y="0"/>
                </a:lnTo>
                <a:lnTo>
                  <a:pt x="19670596" y="12231560"/>
                </a:lnTo>
                <a:lnTo>
                  <a:pt x="0" y="122315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531425" y="1297305"/>
            <a:ext cx="15225150" cy="1005840"/>
          </a:xfrm>
          <a:prstGeom prst="rect">
            <a:avLst/>
          </a:prstGeom>
        </p:spPr>
        <p:txBody>
          <a:bodyPr anchor="t" rtlCol="false" tIns="0" lIns="0" bIns="0" rIns="0">
            <a:spAutoFit/>
          </a:bodyPr>
          <a:lstStyle/>
          <a:p>
            <a:pPr algn="ctr">
              <a:lnSpc>
                <a:spcPts val="8280"/>
              </a:lnSpc>
            </a:pPr>
            <a:r>
              <a:rPr lang="en-US" b="true" sz="6000">
                <a:solidFill>
                  <a:srgbClr val="0B3550"/>
                </a:solidFill>
                <a:latin typeface="Inter Bold"/>
                <a:ea typeface="Inter Bold"/>
                <a:cs typeface="Inter Bold"/>
                <a:sym typeface="Inter Bold"/>
              </a:rPr>
              <a:t>NỘI DUNG</a:t>
            </a:r>
          </a:p>
        </p:txBody>
      </p:sp>
      <p:sp>
        <p:nvSpPr>
          <p:cNvPr name="TextBox 4" id="4"/>
          <p:cNvSpPr txBox="true"/>
          <p:nvPr/>
        </p:nvSpPr>
        <p:spPr>
          <a:xfrm rot="0">
            <a:off x="1844351" y="2940390"/>
            <a:ext cx="1619550" cy="1005840"/>
          </a:xfrm>
          <a:prstGeom prst="rect">
            <a:avLst/>
          </a:prstGeom>
        </p:spPr>
        <p:txBody>
          <a:bodyPr anchor="t" rtlCol="false" tIns="0" lIns="0" bIns="0" rIns="0">
            <a:spAutoFit/>
          </a:bodyPr>
          <a:lstStyle/>
          <a:p>
            <a:pPr algn="ctr">
              <a:lnSpc>
                <a:spcPts val="8280"/>
              </a:lnSpc>
            </a:pPr>
            <a:r>
              <a:rPr lang="en-US" b="true" sz="6000">
                <a:solidFill>
                  <a:srgbClr val="0B3550"/>
                </a:solidFill>
                <a:latin typeface="Inter Bold"/>
                <a:ea typeface="Inter Bold"/>
                <a:cs typeface="Inter Bold"/>
                <a:sym typeface="Inter Bold"/>
              </a:rPr>
              <a:t>01</a:t>
            </a:r>
          </a:p>
        </p:txBody>
      </p:sp>
      <p:sp>
        <p:nvSpPr>
          <p:cNvPr name="TextBox 5" id="5"/>
          <p:cNvSpPr txBox="true"/>
          <p:nvPr/>
        </p:nvSpPr>
        <p:spPr>
          <a:xfrm rot="0">
            <a:off x="9804501" y="4851188"/>
            <a:ext cx="1619550" cy="1005840"/>
          </a:xfrm>
          <a:prstGeom prst="rect">
            <a:avLst/>
          </a:prstGeom>
        </p:spPr>
        <p:txBody>
          <a:bodyPr anchor="t" rtlCol="false" tIns="0" lIns="0" bIns="0" rIns="0">
            <a:spAutoFit/>
          </a:bodyPr>
          <a:lstStyle/>
          <a:p>
            <a:pPr algn="ctr">
              <a:lnSpc>
                <a:spcPts val="8280"/>
              </a:lnSpc>
            </a:pPr>
            <a:r>
              <a:rPr lang="en-US" b="true" sz="6000">
                <a:solidFill>
                  <a:srgbClr val="0B3550"/>
                </a:solidFill>
                <a:latin typeface="Inter Bold"/>
                <a:ea typeface="Inter Bold"/>
                <a:cs typeface="Inter Bold"/>
                <a:sym typeface="Inter Bold"/>
              </a:rPr>
              <a:t>05</a:t>
            </a:r>
          </a:p>
        </p:txBody>
      </p:sp>
      <p:sp>
        <p:nvSpPr>
          <p:cNvPr name="TextBox 6" id="6"/>
          <p:cNvSpPr txBox="true"/>
          <p:nvPr/>
        </p:nvSpPr>
        <p:spPr>
          <a:xfrm rot="0">
            <a:off x="9804501" y="2921340"/>
            <a:ext cx="1619550" cy="1005840"/>
          </a:xfrm>
          <a:prstGeom prst="rect">
            <a:avLst/>
          </a:prstGeom>
        </p:spPr>
        <p:txBody>
          <a:bodyPr anchor="t" rtlCol="false" tIns="0" lIns="0" bIns="0" rIns="0">
            <a:spAutoFit/>
          </a:bodyPr>
          <a:lstStyle/>
          <a:p>
            <a:pPr algn="ctr">
              <a:lnSpc>
                <a:spcPts val="8280"/>
              </a:lnSpc>
            </a:pPr>
            <a:r>
              <a:rPr lang="en-US" b="true" sz="6000">
                <a:solidFill>
                  <a:srgbClr val="0B3550"/>
                </a:solidFill>
                <a:latin typeface="Inter Bold"/>
                <a:ea typeface="Inter Bold"/>
                <a:cs typeface="Inter Bold"/>
                <a:sym typeface="Inter Bold"/>
              </a:rPr>
              <a:t>04</a:t>
            </a:r>
          </a:p>
        </p:txBody>
      </p:sp>
      <p:sp>
        <p:nvSpPr>
          <p:cNvPr name="TextBox 7" id="7"/>
          <p:cNvSpPr txBox="true"/>
          <p:nvPr/>
        </p:nvSpPr>
        <p:spPr>
          <a:xfrm rot="0">
            <a:off x="1844351" y="4851188"/>
            <a:ext cx="1619550" cy="1005840"/>
          </a:xfrm>
          <a:prstGeom prst="rect">
            <a:avLst/>
          </a:prstGeom>
        </p:spPr>
        <p:txBody>
          <a:bodyPr anchor="t" rtlCol="false" tIns="0" lIns="0" bIns="0" rIns="0">
            <a:spAutoFit/>
          </a:bodyPr>
          <a:lstStyle/>
          <a:p>
            <a:pPr algn="ctr">
              <a:lnSpc>
                <a:spcPts val="8280"/>
              </a:lnSpc>
            </a:pPr>
            <a:r>
              <a:rPr lang="en-US" b="true" sz="6000">
                <a:solidFill>
                  <a:srgbClr val="0B3550"/>
                </a:solidFill>
                <a:latin typeface="Inter Bold"/>
                <a:ea typeface="Inter Bold"/>
                <a:cs typeface="Inter Bold"/>
                <a:sym typeface="Inter Bold"/>
              </a:rPr>
              <a:t>02</a:t>
            </a:r>
          </a:p>
        </p:txBody>
      </p:sp>
      <p:sp>
        <p:nvSpPr>
          <p:cNvPr name="TextBox 8" id="8"/>
          <p:cNvSpPr txBox="true"/>
          <p:nvPr/>
        </p:nvSpPr>
        <p:spPr>
          <a:xfrm rot="0">
            <a:off x="9804501" y="6761903"/>
            <a:ext cx="1619550" cy="1005840"/>
          </a:xfrm>
          <a:prstGeom prst="rect">
            <a:avLst/>
          </a:prstGeom>
        </p:spPr>
        <p:txBody>
          <a:bodyPr anchor="t" rtlCol="false" tIns="0" lIns="0" bIns="0" rIns="0">
            <a:spAutoFit/>
          </a:bodyPr>
          <a:lstStyle/>
          <a:p>
            <a:pPr algn="ctr">
              <a:lnSpc>
                <a:spcPts val="8280"/>
              </a:lnSpc>
            </a:pPr>
            <a:r>
              <a:rPr lang="en-US" b="true" sz="6000">
                <a:solidFill>
                  <a:srgbClr val="0B3550"/>
                </a:solidFill>
                <a:latin typeface="Inter Bold"/>
                <a:ea typeface="Inter Bold"/>
                <a:cs typeface="Inter Bold"/>
                <a:sym typeface="Inter Bold"/>
              </a:rPr>
              <a:t>06</a:t>
            </a:r>
          </a:p>
        </p:txBody>
      </p:sp>
      <p:sp>
        <p:nvSpPr>
          <p:cNvPr name="TextBox 9" id="9"/>
          <p:cNvSpPr txBox="true"/>
          <p:nvPr/>
        </p:nvSpPr>
        <p:spPr>
          <a:xfrm rot="0">
            <a:off x="1844351" y="6761903"/>
            <a:ext cx="1619550" cy="1005840"/>
          </a:xfrm>
          <a:prstGeom prst="rect">
            <a:avLst/>
          </a:prstGeom>
        </p:spPr>
        <p:txBody>
          <a:bodyPr anchor="t" rtlCol="false" tIns="0" lIns="0" bIns="0" rIns="0">
            <a:spAutoFit/>
          </a:bodyPr>
          <a:lstStyle/>
          <a:p>
            <a:pPr algn="ctr">
              <a:lnSpc>
                <a:spcPts val="8280"/>
              </a:lnSpc>
            </a:pPr>
            <a:r>
              <a:rPr lang="en-US" b="true" sz="6000">
                <a:solidFill>
                  <a:srgbClr val="0B3550"/>
                </a:solidFill>
                <a:latin typeface="Inter Bold"/>
                <a:ea typeface="Inter Bold"/>
                <a:cs typeface="Inter Bold"/>
                <a:sym typeface="Inter Bold"/>
              </a:rPr>
              <a:t>03</a:t>
            </a:r>
          </a:p>
        </p:txBody>
      </p:sp>
      <p:sp>
        <p:nvSpPr>
          <p:cNvPr name="TextBox 10" id="10"/>
          <p:cNvSpPr txBox="true"/>
          <p:nvPr/>
        </p:nvSpPr>
        <p:spPr>
          <a:xfrm rot="0">
            <a:off x="3646749" y="3122317"/>
            <a:ext cx="4836750" cy="680085"/>
          </a:xfrm>
          <a:prstGeom prst="rect">
            <a:avLst/>
          </a:prstGeom>
        </p:spPr>
        <p:txBody>
          <a:bodyPr anchor="t" rtlCol="false" tIns="0" lIns="0" bIns="0" rIns="0">
            <a:spAutoFit/>
          </a:bodyPr>
          <a:lstStyle/>
          <a:p>
            <a:pPr algn="l">
              <a:lnSpc>
                <a:spcPts val="5520"/>
              </a:lnSpc>
            </a:pPr>
            <a:r>
              <a:rPr lang="en-US" b="true" sz="4000">
                <a:solidFill>
                  <a:srgbClr val="0B3550"/>
                </a:solidFill>
                <a:latin typeface="Inter Bold"/>
                <a:ea typeface="Inter Bold"/>
                <a:cs typeface="Inter Bold"/>
                <a:sym typeface="Inter Bold"/>
              </a:rPr>
              <a:t>Giới thiệu</a:t>
            </a:r>
          </a:p>
        </p:txBody>
      </p:sp>
      <p:sp>
        <p:nvSpPr>
          <p:cNvPr name="TextBox 11" id="11"/>
          <p:cNvSpPr txBox="true"/>
          <p:nvPr/>
        </p:nvSpPr>
        <p:spPr>
          <a:xfrm rot="0">
            <a:off x="11606899" y="3093742"/>
            <a:ext cx="4836750" cy="680085"/>
          </a:xfrm>
          <a:prstGeom prst="rect">
            <a:avLst/>
          </a:prstGeom>
        </p:spPr>
        <p:txBody>
          <a:bodyPr anchor="t" rtlCol="false" tIns="0" lIns="0" bIns="0" rIns="0">
            <a:spAutoFit/>
          </a:bodyPr>
          <a:lstStyle/>
          <a:p>
            <a:pPr algn="l">
              <a:lnSpc>
                <a:spcPts val="5520"/>
              </a:lnSpc>
            </a:pPr>
            <a:r>
              <a:rPr lang="en-US" b="true" sz="4000">
                <a:solidFill>
                  <a:srgbClr val="0B3550"/>
                </a:solidFill>
                <a:latin typeface="Inter Bold"/>
                <a:ea typeface="Inter Bold"/>
                <a:cs typeface="Inter Bold"/>
                <a:sym typeface="Inter Bold"/>
              </a:rPr>
              <a:t>Khai phá dữ liệu</a:t>
            </a:r>
          </a:p>
        </p:txBody>
      </p:sp>
      <p:sp>
        <p:nvSpPr>
          <p:cNvPr name="TextBox 12" id="12"/>
          <p:cNvSpPr txBox="true"/>
          <p:nvPr/>
        </p:nvSpPr>
        <p:spPr>
          <a:xfrm rot="0">
            <a:off x="11606899" y="5023590"/>
            <a:ext cx="6133184" cy="680085"/>
          </a:xfrm>
          <a:prstGeom prst="rect">
            <a:avLst/>
          </a:prstGeom>
        </p:spPr>
        <p:txBody>
          <a:bodyPr anchor="t" rtlCol="false" tIns="0" lIns="0" bIns="0" rIns="0">
            <a:spAutoFit/>
          </a:bodyPr>
          <a:lstStyle/>
          <a:p>
            <a:pPr algn="l">
              <a:lnSpc>
                <a:spcPts val="5520"/>
              </a:lnSpc>
            </a:pPr>
            <a:r>
              <a:rPr lang="en-US" b="true" sz="4000">
                <a:solidFill>
                  <a:srgbClr val="0B3550"/>
                </a:solidFill>
                <a:latin typeface="Inter Bold"/>
                <a:ea typeface="Inter Bold"/>
                <a:cs typeface="Inter Bold"/>
                <a:sym typeface="Inter Bold"/>
              </a:rPr>
              <a:t>Thực nghiệm mô hình</a:t>
            </a:r>
          </a:p>
        </p:txBody>
      </p:sp>
      <p:sp>
        <p:nvSpPr>
          <p:cNvPr name="TextBox 13" id="13"/>
          <p:cNvSpPr txBox="true"/>
          <p:nvPr/>
        </p:nvSpPr>
        <p:spPr>
          <a:xfrm rot="0">
            <a:off x="3646749" y="5023590"/>
            <a:ext cx="4836750" cy="680085"/>
          </a:xfrm>
          <a:prstGeom prst="rect">
            <a:avLst/>
          </a:prstGeom>
        </p:spPr>
        <p:txBody>
          <a:bodyPr anchor="t" rtlCol="false" tIns="0" lIns="0" bIns="0" rIns="0">
            <a:spAutoFit/>
          </a:bodyPr>
          <a:lstStyle/>
          <a:p>
            <a:pPr algn="l">
              <a:lnSpc>
                <a:spcPts val="5520"/>
              </a:lnSpc>
            </a:pPr>
            <a:r>
              <a:rPr lang="en-US" b="true" sz="4000">
                <a:solidFill>
                  <a:srgbClr val="0B3550"/>
                </a:solidFill>
                <a:latin typeface="Inter Bold"/>
                <a:ea typeface="Inter Bold"/>
                <a:cs typeface="Inter Bold"/>
                <a:sym typeface="Inter Bold"/>
              </a:rPr>
              <a:t>Thu thập dữ liệu</a:t>
            </a:r>
          </a:p>
        </p:txBody>
      </p:sp>
      <p:sp>
        <p:nvSpPr>
          <p:cNvPr name="TextBox 14" id="14"/>
          <p:cNvSpPr txBox="true"/>
          <p:nvPr/>
        </p:nvSpPr>
        <p:spPr>
          <a:xfrm rot="0">
            <a:off x="11634812" y="6934305"/>
            <a:ext cx="4836750" cy="680085"/>
          </a:xfrm>
          <a:prstGeom prst="rect">
            <a:avLst/>
          </a:prstGeom>
        </p:spPr>
        <p:txBody>
          <a:bodyPr anchor="t" rtlCol="false" tIns="0" lIns="0" bIns="0" rIns="0">
            <a:spAutoFit/>
          </a:bodyPr>
          <a:lstStyle/>
          <a:p>
            <a:pPr algn="l">
              <a:lnSpc>
                <a:spcPts val="5520"/>
              </a:lnSpc>
            </a:pPr>
            <a:r>
              <a:rPr lang="en-US" b="true" sz="4000">
                <a:solidFill>
                  <a:srgbClr val="0B3550"/>
                </a:solidFill>
                <a:latin typeface="Inter Bold"/>
                <a:ea typeface="Inter Bold"/>
                <a:cs typeface="Inter Bold"/>
                <a:sym typeface="Inter Bold"/>
              </a:rPr>
              <a:t>Kết luận</a:t>
            </a:r>
          </a:p>
        </p:txBody>
      </p:sp>
      <p:sp>
        <p:nvSpPr>
          <p:cNvPr name="TextBox 15" id="15"/>
          <p:cNvSpPr txBox="true"/>
          <p:nvPr/>
        </p:nvSpPr>
        <p:spPr>
          <a:xfrm rot="0">
            <a:off x="3646749" y="6934305"/>
            <a:ext cx="4836750" cy="680085"/>
          </a:xfrm>
          <a:prstGeom prst="rect">
            <a:avLst/>
          </a:prstGeom>
        </p:spPr>
        <p:txBody>
          <a:bodyPr anchor="t" rtlCol="false" tIns="0" lIns="0" bIns="0" rIns="0">
            <a:spAutoFit/>
          </a:bodyPr>
          <a:lstStyle/>
          <a:p>
            <a:pPr algn="l">
              <a:lnSpc>
                <a:spcPts val="5520"/>
              </a:lnSpc>
            </a:pPr>
            <a:r>
              <a:rPr lang="en-US" b="true" sz="4000">
                <a:solidFill>
                  <a:srgbClr val="0B3550"/>
                </a:solidFill>
                <a:latin typeface="Inter Bold"/>
                <a:ea typeface="Inter Bold"/>
                <a:cs typeface="Inter Bold"/>
                <a:sym typeface="Inter Bold"/>
              </a:rPr>
              <a:t>Tiền xử lý dữ liệu</a:t>
            </a:r>
          </a:p>
        </p:txBody>
      </p:sp>
      <p:sp>
        <p:nvSpPr>
          <p:cNvPr name="Freeform 16" id="16"/>
          <p:cNvSpPr/>
          <p:nvPr/>
        </p:nvSpPr>
        <p:spPr>
          <a:xfrm flipH="false" flipV="false" rot="0">
            <a:off x="6653188" y="-514270"/>
            <a:ext cx="4981624" cy="2362120"/>
          </a:xfrm>
          <a:custGeom>
            <a:avLst/>
            <a:gdLst/>
            <a:ahLst/>
            <a:cxnLst/>
            <a:rect r="r" b="b" t="t" l="l"/>
            <a:pathLst>
              <a:path h="2362120" w="4981624">
                <a:moveTo>
                  <a:pt x="0" y="0"/>
                </a:moveTo>
                <a:lnTo>
                  <a:pt x="4981624" y="0"/>
                </a:lnTo>
                <a:lnTo>
                  <a:pt x="4981624" y="2362120"/>
                </a:lnTo>
                <a:lnTo>
                  <a:pt x="0" y="2362120"/>
                </a:lnTo>
                <a:lnTo>
                  <a:pt x="0" y="0"/>
                </a:lnTo>
                <a:close/>
              </a:path>
            </a:pathLst>
          </a:custGeom>
          <a:blipFill>
            <a:blip r:embed="rId5"/>
            <a:stretch>
              <a:fillRect l="0" t="0" r="0" b="0"/>
            </a:stretch>
          </a:blipFill>
        </p:spPr>
      </p:sp>
      <p:sp>
        <p:nvSpPr>
          <p:cNvPr name="TextBox 17" id="1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B3550"/>
                </a:solidFill>
                <a:latin typeface="Noto Serif Display"/>
                <a:ea typeface="Noto Serif Display"/>
                <a:cs typeface="Noto Serif Display"/>
                <a:sym typeface="Noto Serif Display"/>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1857550" y="-186050"/>
            <a:ext cx="20125750" cy="13582194"/>
          </a:xfrm>
          <a:custGeom>
            <a:avLst/>
            <a:gdLst/>
            <a:ahLst/>
            <a:cxnLst/>
            <a:rect r="r" b="b" t="t" l="l"/>
            <a:pathLst>
              <a:path h="13582194" w="20125750">
                <a:moveTo>
                  <a:pt x="0" y="0"/>
                </a:moveTo>
                <a:lnTo>
                  <a:pt x="20125750" y="0"/>
                </a:lnTo>
                <a:lnTo>
                  <a:pt x="20125750" y="13582194"/>
                </a:lnTo>
                <a:lnTo>
                  <a:pt x="0" y="135821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1028700"/>
            <a:ext cx="15225150" cy="838200"/>
          </a:xfrm>
          <a:prstGeom prst="rect">
            <a:avLst/>
          </a:prstGeom>
        </p:spPr>
        <p:txBody>
          <a:bodyPr anchor="t" rtlCol="false" tIns="0" lIns="0" bIns="0" rIns="0">
            <a:spAutoFit/>
          </a:bodyPr>
          <a:lstStyle/>
          <a:p>
            <a:pPr algn="l">
              <a:lnSpc>
                <a:spcPts val="6600"/>
              </a:lnSpc>
            </a:pPr>
            <a:r>
              <a:rPr lang="en-US" sz="5500" b="true">
                <a:solidFill>
                  <a:srgbClr val="0B3550"/>
                </a:solidFill>
                <a:latin typeface="Inter Bold"/>
                <a:ea typeface="Inter Bold"/>
                <a:cs typeface="Inter Bold"/>
                <a:sym typeface="Inter Bold"/>
              </a:rPr>
              <a:t>1. Giới thiệu</a:t>
            </a:r>
          </a:p>
        </p:txBody>
      </p:sp>
      <p:sp>
        <p:nvSpPr>
          <p:cNvPr name="Freeform 4" id="4"/>
          <p:cNvSpPr/>
          <p:nvPr/>
        </p:nvSpPr>
        <p:spPr>
          <a:xfrm flipH="false" flipV="false" rot="0">
            <a:off x="6653188" y="-514270"/>
            <a:ext cx="4981624" cy="2362120"/>
          </a:xfrm>
          <a:custGeom>
            <a:avLst/>
            <a:gdLst/>
            <a:ahLst/>
            <a:cxnLst/>
            <a:rect r="r" b="b" t="t" l="l"/>
            <a:pathLst>
              <a:path h="2362120" w="4981624">
                <a:moveTo>
                  <a:pt x="0" y="0"/>
                </a:moveTo>
                <a:lnTo>
                  <a:pt x="4981624" y="0"/>
                </a:lnTo>
                <a:lnTo>
                  <a:pt x="4981624" y="2362120"/>
                </a:lnTo>
                <a:lnTo>
                  <a:pt x="0" y="2362120"/>
                </a:lnTo>
                <a:lnTo>
                  <a:pt x="0" y="0"/>
                </a:lnTo>
                <a:close/>
              </a:path>
            </a:pathLst>
          </a:custGeom>
          <a:blipFill>
            <a:blip r:embed="rId5"/>
            <a:stretch>
              <a:fillRect l="0" t="0" r="0" b="0"/>
            </a:stretch>
          </a:blipFill>
        </p:spPr>
      </p:sp>
      <p:sp>
        <p:nvSpPr>
          <p:cNvPr name="Freeform 5" id="5"/>
          <p:cNvSpPr/>
          <p:nvPr/>
        </p:nvSpPr>
        <p:spPr>
          <a:xfrm flipH="false" flipV="false" rot="0">
            <a:off x="4045825" y="2046586"/>
            <a:ext cx="10196350" cy="4078540"/>
          </a:xfrm>
          <a:custGeom>
            <a:avLst/>
            <a:gdLst/>
            <a:ahLst/>
            <a:cxnLst/>
            <a:rect r="r" b="b" t="t" l="l"/>
            <a:pathLst>
              <a:path h="4078540" w="10196350">
                <a:moveTo>
                  <a:pt x="0" y="0"/>
                </a:moveTo>
                <a:lnTo>
                  <a:pt x="10196350" y="0"/>
                </a:lnTo>
                <a:lnTo>
                  <a:pt x="10196350" y="4078540"/>
                </a:lnTo>
                <a:lnTo>
                  <a:pt x="0" y="4078540"/>
                </a:lnTo>
                <a:lnTo>
                  <a:pt x="0" y="0"/>
                </a:lnTo>
                <a:close/>
              </a:path>
            </a:pathLst>
          </a:custGeom>
          <a:blipFill>
            <a:blip r:embed="rId6"/>
            <a:stretch>
              <a:fillRect l="0" t="0" r="0" b="0"/>
            </a:stretch>
          </a:blipFill>
        </p:spPr>
      </p:sp>
      <p:sp>
        <p:nvSpPr>
          <p:cNvPr name="Freeform 6" id="6"/>
          <p:cNvSpPr/>
          <p:nvPr/>
        </p:nvSpPr>
        <p:spPr>
          <a:xfrm flipH="false" flipV="false" rot="0">
            <a:off x="4127136" y="8100942"/>
            <a:ext cx="10033728" cy="2117332"/>
          </a:xfrm>
          <a:custGeom>
            <a:avLst/>
            <a:gdLst/>
            <a:ahLst/>
            <a:cxnLst/>
            <a:rect r="r" b="b" t="t" l="l"/>
            <a:pathLst>
              <a:path h="2117332" w="10033728">
                <a:moveTo>
                  <a:pt x="0" y="0"/>
                </a:moveTo>
                <a:lnTo>
                  <a:pt x="10033728" y="0"/>
                </a:lnTo>
                <a:lnTo>
                  <a:pt x="10033728" y="2117332"/>
                </a:lnTo>
                <a:lnTo>
                  <a:pt x="0" y="2117332"/>
                </a:lnTo>
                <a:lnTo>
                  <a:pt x="0" y="0"/>
                </a:lnTo>
                <a:close/>
              </a:path>
            </a:pathLst>
          </a:custGeom>
          <a:blipFill>
            <a:blip r:embed="rId7"/>
            <a:stretch>
              <a:fillRect l="0" t="0" r="0" b="0"/>
            </a:stretch>
          </a:blipFill>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B3550"/>
                </a:solidFill>
                <a:latin typeface="Noto Serif Display"/>
                <a:ea typeface="Noto Serif Display"/>
                <a:cs typeface="Noto Serif Display"/>
                <a:sym typeface="Noto Serif Display"/>
              </a:rPr>
              <a:t>4</a:t>
            </a:r>
          </a:p>
        </p:txBody>
      </p:sp>
      <p:sp>
        <p:nvSpPr>
          <p:cNvPr name="TextBox 8" id="8"/>
          <p:cNvSpPr txBox="true"/>
          <p:nvPr/>
        </p:nvSpPr>
        <p:spPr>
          <a:xfrm rot="0">
            <a:off x="1028700" y="6660000"/>
            <a:ext cx="16230600" cy="1440942"/>
          </a:xfrm>
          <a:prstGeom prst="rect">
            <a:avLst/>
          </a:prstGeom>
        </p:spPr>
        <p:txBody>
          <a:bodyPr anchor="t" rtlCol="false" tIns="0" lIns="0" bIns="0" rIns="0">
            <a:spAutoFit/>
          </a:bodyPr>
          <a:lstStyle/>
          <a:p>
            <a:pPr algn="l" marL="604519" indent="-302260" lvl="1">
              <a:lnSpc>
                <a:spcPts val="3863"/>
              </a:lnSpc>
              <a:buFont typeface="Arial"/>
              <a:buChar char="•"/>
            </a:pPr>
            <a:r>
              <a:rPr lang="en-US" sz="2799">
                <a:solidFill>
                  <a:srgbClr val="0B3550"/>
                </a:solidFill>
                <a:latin typeface="Inter"/>
                <a:ea typeface="Inter"/>
                <a:cs typeface="Inter"/>
                <a:sym typeface="Inter"/>
              </a:rPr>
              <a:t>Bộ dữ liệu phân tích trong đề tài này do chúng tôi tự thu thập từ trang web Climate Change Indicators Dashboard.</a:t>
            </a:r>
          </a:p>
          <a:p>
            <a:pPr algn="l" marL="604519" indent="-302260" lvl="1">
              <a:lnSpc>
                <a:spcPts val="3863"/>
              </a:lnSpc>
              <a:buFont typeface="Arial"/>
              <a:buChar char="•"/>
            </a:pPr>
            <a:r>
              <a:rPr lang="en-US" sz="2799">
                <a:solidFill>
                  <a:srgbClr val="0B3550"/>
                </a:solidFill>
                <a:latin typeface="Inter"/>
                <a:ea typeface="Inter"/>
                <a:cs typeface="Inter"/>
                <a:sym typeface="Inter"/>
              </a:rPr>
              <a:t>Bộ dữ liệu và đề tài do nhóm tự phân tích thiết kế và không dựa trên đề tài có sẵn nào khác.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214291" y="-1818251"/>
            <a:ext cx="18835635" cy="17985251"/>
          </a:xfrm>
          <a:custGeom>
            <a:avLst/>
            <a:gdLst/>
            <a:ahLst/>
            <a:cxnLst/>
            <a:rect r="r" b="b" t="t" l="l"/>
            <a:pathLst>
              <a:path h="17985251" w="18835635">
                <a:moveTo>
                  <a:pt x="0" y="0"/>
                </a:moveTo>
                <a:lnTo>
                  <a:pt x="18835635" y="0"/>
                </a:lnTo>
                <a:lnTo>
                  <a:pt x="18835635" y="17985251"/>
                </a:lnTo>
                <a:lnTo>
                  <a:pt x="0" y="179852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42200" y="1028700"/>
            <a:ext cx="15225150" cy="838200"/>
          </a:xfrm>
          <a:prstGeom prst="rect">
            <a:avLst/>
          </a:prstGeom>
        </p:spPr>
        <p:txBody>
          <a:bodyPr anchor="t" rtlCol="false" tIns="0" lIns="0" bIns="0" rIns="0">
            <a:spAutoFit/>
          </a:bodyPr>
          <a:lstStyle/>
          <a:p>
            <a:pPr algn="l">
              <a:lnSpc>
                <a:spcPts val="6600"/>
              </a:lnSpc>
            </a:pPr>
            <a:r>
              <a:rPr lang="en-US" sz="5500" b="true">
                <a:solidFill>
                  <a:srgbClr val="0B3550"/>
                </a:solidFill>
                <a:latin typeface="Inter Bold"/>
                <a:ea typeface="Inter Bold"/>
                <a:cs typeface="Inter Bold"/>
                <a:sym typeface="Inter Bold"/>
              </a:rPr>
              <a:t>2. Mô tả bộ dữ liệu</a:t>
            </a:r>
          </a:p>
        </p:txBody>
      </p:sp>
      <p:sp>
        <p:nvSpPr>
          <p:cNvPr name="Freeform 4" id="4"/>
          <p:cNvSpPr/>
          <p:nvPr/>
        </p:nvSpPr>
        <p:spPr>
          <a:xfrm flipH="false" flipV="false" rot="0">
            <a:off x="6653188" y="-514270"/>
            <a:ext cx="4981624" cy="2362120"/>
          </a:xfrm>
          <a:custGeom>
            <a:avLst/>
            <a:gdLst/>
            <a:ahLst/>
            <a:cxnLst/>
            <a:rect r="r" b="b" t="t" l="l"/>
            <a:pathLst>
              <a:path h="2362120" w="4981624">
                <a:moveTo>
                  <a:pt x="0" y="0"/>
                </a:moveTo>
                <a:lnTo>
                  <a:pt x="4981624" y="0"/>
                </a:lnTo>
                <a:lnTo>
                  <a:pt x="4981624" y="2362120"/>
                </a:lnTo>
                <a:lnTo>
                  <a:pt x="0" y="2362120"/>
                </a:lnTo>
                <a:lnTo>
                  <a:pt x="0" y="0"/>
                </a:lnTo>
                <a:close/>
              </a:path>
            </a:pathLst>
          </a:custGeom>
          <a:blipFill>
            <a:blip r:embed="rId5"/>
            <a:stretch>
              <a:fillRect l="0" t="0" r="0" b="0"/>
            </a:stretch>
          </a:blipFill>
        </p:spPr>
      </p:sp>
      <p:sp>
        <p:nvSpPr>
          <p:cNvPr name="AutoShape 5" id="5"/>
          <p:cNvSpPr/>
          <p:nvPr/>
        </p:nvSpPr>
        <p:spPr>
          <a:xfrm>
            <a:off x="404325" y="9134475"/>
            <a:ext cx="1058249" cy="0"/>
          </a:xfrm>
          <a:prstGeom prst="line">
            <a:avLst/>
          </a:prstGeom>
          <a:ln cap="flat" w="38100">
            <a:solidFill>
              <a:srgbClr val="0B3550"/>
            </a:solidFill>
            <a:prstDash val="solid"/>
            <a:headEnd type="none" len="sm" w="sm"/>
            <a:tailEnd type="arrow" len="sm" w="med"/>
          </a:ln>
        </p:spPr>
      </p:sp>
      <p:sp>
        <p:nvSpPr>
          <p:cNvPr name="Freeform 6" id="6"/>
          <p:cNvSpPr/>
          <p:nvPr/>
        </p:nvSpPr>
        <p:spPr>
          <a:xfrm flipH="false" flipV="false" rot="0">
            <a:off x="6653188" y="2004819"/>
            <a:ext cx="10972384" cy="6514853"/>
          </a:xfrm>
          <a:custGeom>
            <a:avLst/>
            <a:gdLst/>
            <a:ahLst/>
            <a:cxnLst/>
            <a:rect r="r" b="b" t="t" l="l"/>
            <a:pathLst>
              <a:path h="6514853" w="10972384">
                <a:moveTo>
                  <a:pt x="0" y="0"/>
                </a:moveTo>
                <a:lnTo>
                  <a:pt x="10972384" y="0"/>
                </a:lnTo>
                <a:lnTo>
                  <a:pt x="10972384" y="6514852"/>
                </a:lnTo>
                <a:lnTo>
                  <a:pt x="0" y="6514852"/>
                </a:lnTo>
                <a:lnTo>
                  <a:pt x="0" y="0"/>
                </a:lnTo>
                <a:close/>
              </a:path>
            </a:pathLst>
          </a:custGeom>
          <a:blipFill>
            <a:blip r:embed="rId6"/>
            <a:stretch>
              <a:fillRect l="0" t="0" r="0" b="0"/>
            </a:stretch>
          </a:blipFill>
        </p:spPr>
      </p:sp>
      <p:sp>
        <p:nvSpPr>
          <p:cNvPr name="TextBox 7" id="7"/>
          <p:cNvSpPr txBox="true"/>
          <p:nvPr/>
        </p:nvSpPr>
        <p:spPr>
          <a:xfrm rot="0">
            <a:off x="404325" y="2104637"/>
            <a:ext cx="9363849" cy="409575"/>
          </a:xfrm>
          <a:prstGeom prst="rect">
            <a:avLst/>
          </a:prstGeom>
        </p:spPr>
        <p:txBody>
          <a:bodyPr anchor="t" rtlCol="false" tIns="0" lIns="0" bIns="0" rIns="0">
            <a:spAutoFit/>
          </a:bodyPr>
          <a:lstStyle/>
          <a:p>
            <a:pPr algn="l">
              <a:lnSpc>
                <a:spcPts val="3449"/>
              </a:lnSpc>
            </a:pPr>
            <a:r>
              <a:rPr lang="en-US" sz="2499">
                <a:solidFill>
                  <a:srgbClr val="0B3550"/>
                </a:solidFill>
                <a:latin typeface="Inter"/>
                <a:ea typeface="Inter"/>
                <a:cs typeface="Inter"/>
                <a:sym typeface="Inter"/>
              </a:rPr>
              <a:t>Nguồn thu thập: </a:t>
            </a:r>
            <a:r>
              <a:rPr lang="en-US" sz="2499" b="true">
                <a:solidFill>
                  <a:srgbClr val="0B3550"/>
                </a:solidFill>
                <a:latin typeface="Inter Bold"/>
                <a:ea typeface="Inter Bold"/>
                <a:cs typeface="Inter Bold"/>
                <a:sym typeface="Inter Bold"/>
              </a:rPr>
              <a:t>Climate Change Indicators Dashboard</a:t>
            </a:r>
          </a:p>
        </p:txBody>
      </p:sp>
      <p:sp>
        <p:nvSpPr>
          <p:cNvPr name="TextBox 8" id="8"/>
          <p:cNvSpPr txBox="true"/>
          <p:nvPr/>
        </p:nvSpPr>
        <p:spPr>
          <a:xfrm rot="0">
            <a:off x="404325" y="3340220"/>
            <a:ext cx="9363849" cy="409575"/>
          </a:xfrm>
          <a:prstGeom prst="rect">
            <a:avLst/>
          </a:prstGeom>
        </p:spPr>
        <p:txBody>
          <a:bodyPr anchor="t" rtlCol="false" tIns="0" lIns="0" bIns="0" rIns="0">
            <a:spAutoFit/>
          </a:bodyPr>
          <a:lstStyle/>
          <a:p>
            <a:pPr algn="l">
              <a:lnSpc>
                <a:spcPts val="3449"/>
              </a:lnSpc>
            </a:pPr>
            <a:r>
              <a:rPr lang="en-US" sz="2499">
                <a:solidFill>
                  <a:srgbClr val="0B3550"/>
                </a:solidFill>
                <a:latin typeface="Inter"/>
                <a:ea typeface="Inter"/>
                <a:cs typeface="Inter"/>
                <a:sym typeface="Inter"/>
              </a:rPr>
              <a:t>Quy trình thu thập</a:t>
            </a:r>
          </a:p>
        </p:txBody>
      </p:sp>
      <p:sp>
        <p:nvSpPr>
          <p:cNvPr name="TextBox 9" id="9"/>
          <p:cNvSpPr txBox="true"/>
          <p:nvPr/>
        </p:nvSpPr>
        <p:spPr>
          <a:xfrm rot="0">
            <a:off x="404325" y="5443863"/>
            <a:ext cx="9363849" cy="409575"/>
          </a:xfrm>
          <a:prstGeom prst="rect">
            <a:avLst/>
          </a:prstGeom>
        </p:spPr>
        <p:txBody>
          <a:bodyPr anchor="t" rtlCol="false" tIns="0" lIns="0" bIns="0" rIns="0">
            <a:spAutoFit/>
          </a:bodyPr>
          <a:lstStyle/>
          <a:p>
            <a:pPr algn="l">
              <a:lnSpc>
                <a:spcPts val="3449"/>
              </a:lnSpc>
            </a:pPr>
            <a:r>
              <a:rPr lang="en-US" sz="2499">
                <a:solidFill>
                  <a:srgbClr val="0B3550"/>
                </a:solidFill>
                <a:latin typeface="Inter"/>
                <a:ea typeface="Inter"/>
                <a:cs typeface="Inter"/>
                <a:sym typeface="Inter"/>
              </a:rPr>
              <a:t>Bộ dữ liệu hoàn chỉnh</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B3550"/>
                </a:solidFill>
                <a:latin typeface="Noto Serif Display"/>
                <a:ea typeface="Noto Serif Display"/>
                <a:cs typeface="Noto Serif Display"/>
                <a:sym typeface="Noto Serif Display"/>
              </a:rPr>
              <a:t>5</a:t>
            </a:r>
          </a:p>
        </p:txBody>
      </p:sp>
      <p:sp>
        <p:nvSpPr>
          <p:cNvPr name="TextBox 11" id="11"/>
          <p:cNvSpPr txBox="true"/>
          <p:nvPr/>
        </p:nvSpPr>
        <p:spPr>
          <a:xfrm rot="0">
            <a:off x="1756101" y="8609965"/>
            <a:ext cx="14894852" cy="1550670"/>
          </a:xfrm>
          <a:prstGeom prst="rect">
            <a:avLst/>
          </a:prstGeom>
        </p:spPr>
        <p:txBody>
          <a:bodyPr anchor="t" rtlCol="false" tIns="0" lIns="0" bIns="0" rIns="0">
            <a:spAutoFit/>
          </a:bodyPr>
          <a:lstStyle/>
          <a:p>
            <a:pPr algn="l">
              <a:lnSpc>
                <a:spcPts val="4140"/>
              </a:lnSpc>
            </a:pPr>
            <a:r>
              <a:rPr lang="en-US" sz="3000" b="true">
                <a:solidFill>
                  <a:srgbClr val="0B3550"/>
                </a:solidFill>
                <a:latin typeface="Inter Bold"/>
                <a:ea typeface="Inter Bold"/>
                <a:cs typeface="Inter Bold"/>
                <a:sym typeface="Inter Bold"/>
              </a:rPr>
              <a:t>Bộ dữ liệu có </a:t>
            </a:r>
            <a:r>
              <a:rPr lang="en-US" sz="3000">
                <a:solidFill>
                  <a:srgbClr val="0B3550"/>
                </a:solidFill>
                <a:latin typeface="Inter"/>
                <a:ea typeface="Inter"/>
                <a:cs typeface="Inter"/>
                <a:sym typeface="Inter"/>
              </a:rPr>
              <a:t>567 dòng dữ liệu và 10 thuộc tính (5 thuộc tính văn bản và 5 thuộc tính số).</a:t>
            </a:r>
          </a:p>
          <a:p>
            <a:pPr algn="l">
              <a:lnSpc>
                <a:spcPts val="414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786900" y="273300"/>
            <a:ext cx="18824000" cy="15577556"/>
          </a:xfrm>
          <a:custGeom>
            <a:avLst/>
            <a:gdLst/>
            <a:ahLst/>
            <a:cxnLst/>
            <a:rect r="r" b="b" t="t" l="l"/>
            <a:pathLst>
              <a:path h="15577556" w="18824000">
                <a:moveTo>
                  <a:pt x="0" y="0"/>
                </a:moveTo>
                <a:lnTo>
                  <a:pt x="18824000" y="0"/>
                </a:lnTo>
                <a:lnTo>
                  <a:pt x="18824000" y="15577556"/>
                </a:lnTo>
                <a:lnTo>
                  <a:pt x="0" y="155775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2544205"/>
            <a:ext cx="16230600" cy="1026795"/>
          </a:xfrm>
          <a:prstGeom prst="rect">
            <a:avLst/>
          </a:prstGeom>
        </p:spPr>
        <p:txBody>
          <a:bodyPr anchor="t" rtlCol="false" tIns="0" lIns="0" bIns="0" rIns="0">
            <a:spAutoFit/>
          </a:bodyPr>
          <a:lstStyle/>
          <a:p>
            <a:pPr algn="l">
              <a:lnSpc>
                <a:spcPts val="4140"/>
              </a:lnSpc>
            </a:pPr>
            <a:r>
              <a:rPr lang="en-US" sz="3000">
                <a:solidFill>
                  <a:srgbClr val="0B3550"/>
                </a:solidFill>
                <a:latin typeface="Inter"/>
                <a:ea typeface="Inter"/>
                <a:cs typeface="Inter"/>
                <a:sym typeface="Inter"/>
              </a:rPr>
              <a:t>Bộ dữ liệu chứa hơn 200 quốc gia và nhiều năm có dữ liệu khuyết, đặc biệt là giai đoạn trước năm 2018.  </a:t>
            </a:r>
          </a:p>
        </p:txBody>
      </p:sp>
      <p:sp>
        <p:nvSpPr>
          <p:cNvPr name="TextBox 4" id="4"/>
          <p:cNvSpPr txBox="true"/>
          <p:nvPr/>
        </p:nvSpPr>
        <p:spPr>
          <a:xfrm rot="0">
            <a:off x="1012525" y="1028700"/>
            <a:ext cx="15225150" cy="838200"/>
          </a:xfrm>
          <a:prstGeom prst="rect">
            <a:avLst/>
          </a:prstGeom>
        </p:spPr>
        <p:txBody>
          <a:bodyPr anchor="t" rtlCol="false" tIns="0" lIns="0" bIns="0" rIns="0">
            <a:spAutoFit/>
          </a:bodyPr>
          <a:lstStyle/>
          <a:p>
            <a:pPr algn="l">
              <a:lnSpc>
                <a:spcPts val="6600"/>
              </a:lnSpc>
            </a:pPr>
            <a:r>
              <a:rPr lang="en-US" sz="5500" b="true">
                <a:solidFill>
                  <a:srgbClr val="0B3550"/>
                </a:solidFill>
                <a:latin typeface="Inter Bold"/>
                <a:ea typeface="Inter Bold"/>
                <a:cs typeface="Inter Bold"/>
                <a:sym typeface="Inter Bold"/>
              </a:rPr>
              <a:t>4. Tiền xử lý dữ liệu</a:t>
            </a:r>
          </a:p>
        </p:txBody>
      </p:sp>
      <p:sp>
        <p:nvSpPr>
          <p:cNvPr name="Freeform 5" id="5"/>
          <p:cNvSpPr/>
          <p:nvPr/>
        </p:nvSpPr>
        <p:spPr>
          <a:xfrm flipH="false" flipV="false" rot="0">
            <a:off x="6653188" y="-514270"/>
            <a:ext cx="4981624" cy="2362120"/>
          </a:xfrm>
          <a:custGeom>
            <a:avLst/>
            <a:gdLst/>
            <a:ahLst/>
            <a:cxnLst/>
            <a:rect r="r" b="b" t="t" l="l"/>
            <a:pathLst>
              <a:path h="2362120" w="4981624">
                <a:moveTo>
                  <a:pt x="0" y="0"/>
                </a:moveTo>
                <a:lnTo>
                  <a:pt x="4981624" y="0"/>
                </a:lnTo>
                <a:lnTo>
                  <a:pt x="4981624" y="2362120"/>
                </a:lnTo>
                <a:lnTo>
                  <a:pt x="0" y="2362120"/>
                </a:lnTo>
                <a:lnTo>
                  <a:pt x="0" y="0"/>
                </a:lnTo>
                <a:close/>
              </a:path>
            </a:pathLst>
          </a:custGeom>
          <a:blipFill>
            <a:blip r:embed="rId5"/>
            <a:stretch>
              <a:fillRect l="0" t="0" r="0" b="0"/>
            </a:stretch>
          </a:blipFill>
        </p:spPr>
      </p:sp>
      <p:sp>
        <p:nvSpPr>
          <p:cNvPr name="AutoShape 6" id="6"/>
          <p:cNvSpPr/>
          <p:nvPr/>
        </p:nvSpPr>
        <p:spPr>
          <a:xfrm>
            <a:off x="1239302" y="4831615"/>
            <a:ext cx="1058249" cy="0"/>
          </a:xfrm>
          <a:prstGeom prst="line">
            <a:avLst/>
          </a:prstGeom>
          <a:ln cap="flat" w="38100">
            <a:solidFill>
              <a:srgbClr val="0B3550"/>
            </a:solidFill>
            <a:prstDash val="solid"/>
            <a:headEnd type="none" len="sm" w="sm"/>
            <a:tailEnd type="arrow" len="sm" w="med"/>
          </a:ln>
        </p:spPr>
      </p:sp>
      <p:sp>
        <p:nvSpPr>
          <p:cNvPr name="TextBox 7" id="7"/>
          <p:cNvSpPr txBox="true"/>
          <p:nvPr/>
        </p:nvSpPr>
        <p:spPr>
          <a:xfrm rot="0">
            <a:off x="2297551" y="3789580"/>
            <a:ext cx="14961749" cy="2074545"/>
          </a:xfrm>
          <a:prstGeom prst="rect">
            <a:avLst/>
          </a:prstGeom>
        </p:spPr>
        <p:txBody>
          <a:bodyPr anchor="t" rtlCol="false" tIns="0" lIns="0" bIns="0" rIns="0">
            <a:spAutoFit/>
          </a:bodyPr>
          <a:lstStyle/>
          <a:p>
            <a:pPr algn="l" marL="647698" indent="-323849" lvl="1">
              <a:lnSpc>
                <a:spcPts val="4139"/>
              </a:lnSpc>
              <a:buFont typeface="Arial"/>
              <a:buChar char="•"/>
            </a:pPr>
            <a:r>
              <a:rPr lang="en-US" sz="2999">
                <a:solidFill>
                  <a:srgbClr val="0B3550"/>
                </a:solidFill>
                <a:latin typeface="Inter"/>
                <a:ea typeface="Inter"/>
                <a:cs typeface="Inter"/>
                <a:sym typeface="Inter"/>
              </a:rPr>
              <a:t>G</a:t>
            </a:r>
            <a:r>
              <a:rPr lang="en-US" sz="2999">
                <a:solidFill>
                  <a:srgbClr val="0B3550"/>
                </a:solidFill>
                <a:latin typeface="Inter"/>
                <a:ea typeface="Inter"/>
                <a:cs typeface="Inter"/>
                <a:sym typeface="Inter"/>
              </a:rPr>
              <a:t>iữ lại dữ liệu của các quốc gia thuộc khu vực Châu Á.</a:t>
            </a:r>
          </a:p>
          <a:p>
            <a:pPr algn="l" marL="647698" indent="-323849" lvl="1">
              <a:lnSpc>
                <a:spcPts val="4139"/>
              </a:lnSpc>
              <a:buFont typeface="Arial"/>
              <a:buChar char="•"/>
            </a:pPr>
            <a:r>
              <a:rPr lang="en-US" sz="2999">
                <a:solidFill>
                  <a:srgbClr val="0B3550"/>
                </a:solidFill>
                <a:latin typeface="Inter"/>
                <a:ea typeface="Inter"/>
                <a:cs typeface="Inter"/>
                <a:sym typeface="Inter"/>
              </a:rPr>
              <a:t>Giới hạn thời gian phân tích từ năm 2018 đến năm 2022. </a:t>
            </a:r>
          </a:p>
          <a:p>
            <a:pPr algn="l" marL="647698" indent="-323849" lvl="1">
              <a:lnSpc>
                <a:spcPts val="4139"/>
              </a:lnSpc>
              <a:buFont typeface="Arial"/>
              <a:buChar char="•"/>
            </a:pPr>
            <a:r>
              <a:rPr lang="en-US" sz="2999">
                <a:solidFill>
                  <a:srgbClr val="0B3550"/>
                </a:solidFill>
                <a:latin typeface="Inter"/>
                <a:ea typeface="Inter"/>
                <a:cs typeface="Inter"/>
                <a:sym typeface="Inter"/>
              </a:rPr>
              <a:t>Để đảm bảo tính nhất quán giữa các bộ dữ liệu, chúng tôi lọc và thống nhất tên quốc gia thông qua chỉ số ISO3. </a:t>
            </a:r>
          </a:p>
        </p:txBody>
      </p:sp>
      <p:sp>
        <p:nvSpPr>
          <p:cNvPr name="TextBox 8" id="8"/>
          <p:cNvSpPr txBox="true"/>
          <p:nvPr/>
        </p:nvSpPr>
        <p:spPr>
          <a:xfrm rot="0">
            <a:off x="1028700" y="6107394"/>
            <a:ext cx="16230600" cy="1026795"/>
          </a:xfrm>
          <a:prstGeom prst="rect">
            <a:avLst/>
          </a:prstGeom>
        </p:spPr>
        <p:txBody>
          <a:bodyPr anchor="t" rtlCol="false" tIns="0" lIns="0" bIns="0" rIns="0">
            <a:spAutoFit/>
          </a:bodyPr>
          <a:lstStyle/>
          <a:p>
            <a:pPr algn="l">
              <a:lnSpc>
                <a:spcPts val="4139"/>
              </a:lnSpc>
              <a:spcBef>
                <a:spcPct val="0"/>
              </a:spcBef>
            </a:pPr>
            <a:r>
              <a:rPr lang="en-US" sz="2999">
                <a:solidFill>
                  <a:srgbClr val="0B3550"/>
                </a:solidFill>
                <a:latin typeface="Inter"/>
                <a:ea typeface="Inter"/>
                <a:cs typeface="Inter"/>
                <a:sym typeface="Inter"/>
              </a:rPr>
              <a:t>Trong quá trình tìm hiểu dựa trên các chỉ số cần thiết để phân tích chuyên sâu, chúng tôi loại đi các quốc gia không có đủ các chỉ số yêu cầu.</a:t>
            </a:r>
          </a:p>
        </p:txBody>
      </p:sp>
      <p:sp>
        <p:nvSpPr>
          <p:cNvPr name="TextBox 9" id="9"/>
          <p:cNvSpPr txBox="true"/>
          <p:nvPr/>
        </p:nvSpPr>
        <p:spPr>
          <a:xfrm rot="0">
            <a:off x="3391419" y="7786805"/>
            <a:ext cx="12491562" cy="502920"/>
          </a:xfrm>
          <a:prstGeom prst="rect">
            <a:avLst/>
          </a:prstGeom>
        </p:spPr>
        <p:txBody>
          <a:bodyPr anchor="t" rtlCol="false" tIns="0" lIns="0" bIns="0" rIns="0">
            <a:spAutoFit/>
          </a:bodyPr>
          <a:lstStyle/>
          <a:p>
            <a:pPr algn="ctr">
              <a:lnSpc>
                <a:spcPts val="4139"/>
              </a:lnSpc>
              <a:spcBef>
                <a:spcPct val="0"/>
              </a:spcBef>
            </a:pPr>
            <a:r>
              <a:rPr lang="en-US" sz="2999">
                <a:solidFill>
                  <a:srgbClr val="0B3550"/>
                </a:solidFill>
                <a:latin typeface="Inter"/>
                <a:ea typeface="Inter"/>
                <a:cs typeface="Inter"/>
                <a:sym typeface="Inter"/>
              </a:rPr>
              <a:t>B</a:t>
            </a:r>
            <a:r>
              <a:rPr lang="en-US" sz="2999">
                <a:solidFill>
                  <a:srgbClr val="0B3550"/>
                </a:solidFill>
                <a:latin typeface="Inter"/>
                <a:ea typeface="Inter"/>
                <a:cs typeface="Inter"/>
                <a:sym typeface="Inter"/>
              </a:rPr>
              <a:t>ộ dữ liệu gồm </a:t>
            </a:r>
            <a:r>
              <a:rPr lang="en-US" b="true" sz="2999">
                <a:solidFill>
                  <a:srgbClr val="0B3550"/>
                </a:solidFill>
                <a:latin typeface="Inter Bold"/>
                <a:ea typeface="Inter Bold"/>
                <a:cs typeface="Inter Bold"/>
                <a:sym typeface="Inter Bold"/>
              </a:rPr>
              <a:t>42 nước</a:t>
            </a:r>
            <a:r>
              <a:rPr lang="en-US" sz="2999">
                <a:solidFill>
                  <a:srgbClr val="0B3550"/>
                </a:solidFill>
                <a:latin typeface="Inter"/>
                <a:ea typeface="Inter"/>
                <a:cs typeface="Inter"/>
                <a:sym typeface="Inter"/>
              </a:rPr>
              <a:t>, </a:t>
            </a:r>
            <a:r>
              <a:rPr lang="en-US" b="true" sz="2999">
                <a:solidFill>
                  <a:srgbClr val="0B3550"/>
                </a:solidFill>
                <a:latin typeface="Inter Bold"/>
                <a:ea typeface="Inter Bold"/>
                <a:cs typeface="Inter Bold"/>
                <a:sym typeface="Inter Bold"/>
              </a:rPr>
              <a:t>13 chỉ số</a:t>
            </a:r>
            <a:r>
              <a:rPr lang="en-US" sz="2999">
                <a:solidFill>
                  <a:srgbClr val="0B3550"/>
                </a:solidFill>
                <a:latin typeface="Inter"/>
                <a:ea typeface="Inter"/>
                <a:cs typeface="Inter"/>
                <a:sym typeface="Inter"/>
              </a:rPr>
              <a:t> và </a:t>
            </a:r>
            <a:r>
              <a:rPr lang="en-US" b="true" sz="2999">
                <a:solidFill>
                  <a:srgbClr val="0B3550"/>
                </a:solidFill>
                <a:latin typeface="Inter Bold"/>
                <a:ea typeface="Inter Bold"/>
                <a:cs typeface="Inter Bold"/>
                <a:sym typeface="Inter Bold"/>
              </a:rPr>
              <a:t>dữ liệu từ năm 2018 đến 2022</a:t>
            </a:r>
            <a:r>
              <a:rPr lang="en-US" sz="2999">
                <a:solidFill>
                  <a:srgbClr val="0B3550"/>
                </a:solidFill>
                <a:latin typeface="Inter"/>
                <a:ea typeface="Inter"/>
                <a:cs typeface="Inter"/>
                <a:sym typeface="Inter"/>
              </a:rPr>
              <a:t>.</a:t>
            </a:r>
          </a:p>
        </p:txBody>
      </p:sp>
      <p:sp>
        <p:nvSpPr>
          <p:cNvPr name="AutoShape 10" id="10"/>
          <p:cNvSpPr/>
          <p:nvPr/>
        </p:nvSpPr>
        <p:spPr>
          <a:xfrm>
            <a:off x="2070774" y="8081128"/>
            <a:ext cx="1058249" cy="0"/>
          </a:xfrm>
          <a:prstGeom prst="line">
            <a:avLst/>
          </a:prstGeom>
          <a:ln cap="flat" w="38100">
            <a:solidFill>
              <a:srgbClr val="0B3550"/>
            </a:solidFill>
            <a:prstDash val="solid"/>
            <a:headEnd type="none" len="sm" w="sm"/>
            <a:tailEnd type="arrow" len="sm" w="med"/>
          </a:ln>
        </p:spPr>
      </p:sp>
      <p:sp>
        <p:nvSpPr>
          <p:cNvPr name="TextBox 11" id="11"/>
          <p:cNvSpPr txBox="true"/>
          <p:nvPr/>
        </p:nvSpPr>
        <p:spPr>
          <a:xfrm rot="0">
            <a:off x="2024625" y="1839849"/>
            <a:ext cx="15225150" cy="485775"/>
          </a:xfrm>
          <a:prstGeom prst="rect">
            <a:avLst/>
          </a:prstGeom>
        </p:spPr>
        <p:txBody>
          <a:bodyPr anchor="t" rtlCol="false" tIns="0" lIns="0" bIns="0" rIns="0">
            <a:spAutoFit/>
          </a:bodyPr>
          <a:lstStyle/>
          <a:p>
            <a:pPr algn="l">
              <a:lnSpc>
                <a:spcPts val="3840"/>
              </a:lnSpc>
            </a:pPr>
            <a:r>
              <a:rPr lang="en-US" sz="3200" b="true">
                <a:solidFill>
                  <a:srgbClr val="0B3550"/>
                </a:solidFill>
                <a:latin typeface="Inter Bold"/>
                <a:ea typeface="Inter Bold"/>
                <a:cs typeface="Inter Bold"/>
                <a:sym typeface="Inter Bold"/>
              </a:rPr>
              <a:t>4.1.  Cho phân tích dự đoán</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B3550"/>
                </a:solidFill>
                <a:latin typeface="Noto Serif Display"/>
                <a:ea typeface="Noto Serif Display"/>
                <a:cs typeface="Noto Serif Display"/>
                <a:sym typeface="Noto Serif Display"/>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786900" y="273300"/>
            <a:ext cx="18824000" cy="15577556"/>
          </a:xfrm>
          <a:custGeom>
            <a:avLst/>
            <a:gdLst/>
            <a:ahLst/>
            <a:cxnLst/>
            <a:rect r="r" b="b" t="t" l="l"/>
            <a:pathLst>
              <a:path h="15577556" w="18824000">
                <a:moveTo>
                  <a:pt x="0" y="0"/>
                </a:moveTo>
                <a:lnTo>
                  <a:pt x="18824000" y="0"/>
                </a:lnTo>
                <a:lnTo>
                  <a:pt x="18824000" y="15577556"/>
                </a:lnTo>
                <a:lnTo>
                  <a:pt x="0" y="155775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2458974"/>
            <a:ext cx="16230600" cy="1026795"/>
          </a:xfrm>
          <a:prstGeom prst="rect">
            <a:avLst/>
          </a:prstGeom>
        </p:spPr>
        <p:txBody>
          <a:bodyPr anchor="t" rtlCol="false" tIns="0" lIns="0" bIns="0" rIns="0">
            <a:spAutoFit/>
          </a:bodyPr>
          <a:lstStyle/>
          <a:p>
            <a:pPr algn="l" marL="647700" indent="-323850" lvl="1">
              <a:lnSpc>
                <a:spcPts val="4140"/>
              </a:lnSpc>
              <a:buFont typeface="Arial"/>
              <a:buChar char="•"/>
            </a:pPr>
            <a:r>
              <a:rPr lang="en-US" sz="3000">
                <a:solidFill>
                  <a:srgbClr val="0B3550"/>
                </a:solidFill>
                <a:latin typeface="Inter"/>
                <a:ea typeface="Inter"/>
                <a:cs typeface="Inter"/>
                <a:sym typeface="Inter"/>
              </a:rPr>
              <a:t>Loại bỏ các dữ liệu không cần thiết, cụ thể là các dòng dữ liệu tổng toàn cầu để tập trung vào dữ liệu của từng quốc gia. </a:t>
            </a:r>
          </a:p>
        </p:txBody>
      </p:sp>
      <p:sp>
        <p:nvSpPr>
          <p:cNvPr name="TextBox 4" id="4"/>
          <p:cNvSpPr txBox="true"/>
          <p:nvPr/>
        </p:nvSpPr>
        <p:spPr>
          <a:xfrm rot="0">
            <a:off x="1028700" y="1038225"/>
            <a:ext cx="15225150" cy="819150"/>
          </a:xfrm>
          <a:prstGeom prst="rect">
            <a:avLst/>
          </a:prstGeom>
        </p:spPr>
        <p:txBody>
          <a:bodyPr anchor="t" rtlCol="false" tIns="0" lIns="0" bIns="0" rIns="0">
            <a:spAutoFit/>
          </a:bodyPr>
          <a:lstStyle/>
          <a:p>
            <a:pPr algn="l">
              <a:lnSpc>
                <a:spcPts val="6599"/>
              </a:lnSpc>
            </a:pPr>
            <a:r>
              <a:rPr lang="en-US" sz="5499" b="true">
                <a:solidFill>
                  <a:srgbClr val="0B3550"/>
                </a:solidFill>
                <a:latin typeface="Inter Bold"/>
                <a:ea typeface="Inter Bold"/>
                <a:cs typeface="Inter Bold"/>
                <a:sym typeface="Inter Bold"/>
              </a:rPr>
              <a:t>4. Tiền xử lý dữ liệu</a:t>
            </a:r>
          </a:p>
        </p:txBody>
      </p:sp>
      <p:sp>
        <p:nvSpPr>
          <p:cNvPr name="Freeform 5" id="5"/>
          <p:cNvSpPr/>
          <p:nvPr/>
        </p:nvSpPr>
        <p:spPr>
          <a:xfrm flipH="false" flipV="false" rot="0">
            <a:off x="6653188" y="-514270"/>
            <a:ext cx="4981624" cy="2362120"/>
          </a:xfrm>
          <a:custGeom>
            <a:avLst/>
            <a:gdLst/>
            <a:ahLst/>
            <a:cxnLst/>
            <a:rect r="r" b="b" t="t" l="l"/>
            <a:pathLst>
              <a:path h="2362120" w="4981624">
                <a:moveTo>
                  <a:pt x="0" y="0"/>
                </a:moveTo>
                <a:lnTo>
                  <a:pt x="4981624" y="0"/>
                </a:lnTo>
                <a:lnTo>
                  <a:pt x="4981624" y="2362120"/>
                </a:lnTo>
                <a:lnTo>
                  <a:pt x="0" y="2362120"/>
                </a:lnTo>
                <a:lnTo>
                  <a:pt x="0" y="0"/>
                </a:lnTo>
                <a:close/>
              </a:path>
            </a:pathLst>
          </a:custGeom>
          <a:blipFill>
            <a:blip r:embed="rId5"/>
            <a:stretch>
              <a:fillRect l="0" t="0" r="0" b="0"/>
            </a:stretch>
          </a:blipFill>
        </p:spPr>
      </p:sp>
      <p:sp>
        <p:nvSpPr>
          <p:cNvPr name="TextBox 6" id="6"/>
          <p:cNvSpPr txBox="true"/>
          <p:nvPr/>
        </p:nvSpPr>
        <p:spPr>
          <a:xfrm rot="0">
            <a:off x="-433237" y="-1148715"/>
            <a:ext cx="16230600" cy="1026795"/>
          </a:xfrm>
          <a:prstGeom prst="rect">
            <a:avLst/>
          </a:prstGeom>
        </p:spPr>
        <p:txBody>
          <a:bodyPr anchor="t" rtlCol="false" tIns="0" lIns="0" bIns="0" rIns="0">
            <a:spAutoFit/>
          </a:bodyPr>
          <a:lstStyle/>
          <a:p>
            <a:pPr algn="l" marL="647700" indent="-323850" lvl="1">
              <a:lnSpc>
                <a:spcPts val="4140"/>
              </a:lnSpc>
              <a:buFont typeface="Arial"/>
              <a:buChar char="•"/>
            </a:pPr>
            <a:r>
              <a:rPr lang="en-US" sz="3000">
                <a:solidFill>
                  <a:srgbClr val="0B3550"/>
                </a:solidFill>
                <a:latin typeface="Inter"/>
                <a:ea typeface="Inter"/>
                <a:cs typeface="Inter"/>
                <a:sym typeface="Inter"/>
              </a:rPr>
              <a:t>Dữ liệu được pivot lại sao cho mỗi chỉ số (Indicator) trở thành một cột riêng biệt, với chỉ số được sắp xếp theo từng quốc gia và từng năm.</a:t>
            </a:r>
          </a:p>
        </p:txBody>
      </p:sp>
      <p:sp>
        <p:nvSpPr>
          <p:cNvPr name="TextBox 7" id="7"/>
          <p:cNvSpPr txBox="true"/>
          <p:nvPr/>
        </p:nvSpPr>
        <p:spPr>
          <a:xfrm rot="0">
            <a:off x="1028700" y="3547491"/>
            <a:ext cx="11485126" cy="502920"/>
          </a:xfrm>
          <a:prstGeom prst="rect">
            <a:avLst/>
          </a:prstGeom>
        </p:spPr>
        <p:txBody>
          <a:bodyPr anchor="t" rtlCol="false" tIns="0" lIns="0" bIns="0" rIns="0">
            <a:spAutoFit/>
          </a:bodyPr>
          <a:lstStyle/>
          <a:p>
            <a:pPr algn="l" marL="647700" indent="-323850" lvl="1">
              <a:lnSpc>
                <a:spcPts val="4140"/>
              </a:lnSpc>
              <a:buFont typeface="Arial"/>
              <a:buChar char="•"/>
            </a:pPr>
            <a:r>
              <a:rPr lang="en-US" sz="3000">
                <a:solidFill>
                  <a:srgbClr val="0B3550"/>
                </a:solidFill>
                <a:latin typeface="Inter"/>
                <a:ea typeface="Inter"/>
                <a:cs typeface="Inter"/>
                <a:sym typeface="Inter"/>
              </a:rPr>
              <a:t>Dữ liệu sau đó được chuyển đổi từ dạng rộng sang dạng dài.</a:t>
            </a:r>
          </a:p>
        </p:txBody>
      </p:sp>
      <p:sp>
        <p:nvSpPr>
          <p:cNvPr name="TextBox 8" id="8"/>
          <p:cNvSpPr txBox="true"/>
          <p:nvPr/>
        </p:nvSpPr>
        <p:spPr>
          <a:xfrm rot="0">
            <a:off x="2463053" y="5343906"/>
            <a:ext cx="14796247" cy="1026795"/>
          </a:xfrm>
          <a:prstGeom prst="rect">
            <a:avLst/>
          </a:prstGeom>
        </p:spPr>
        <p:txBody>
          <a:bodyPr anchor="t" rtlCol="false" tIns="0" lIns="0" bIns="0" rIns="0">
            <a:spAutoFit/>
          </a:bodyPr>
          <a:lstStyle/>
          <a:p>
            <a:pPr algn="l">
              <a:lnSpc>
                <a:spcPts val="4140"/>
              </a:lnSpc>
              <a:spcBef>
                <a:spcPct val="0"/>
              </a:spcBef>
            </a:pPr>
            <a:r>
              <a:rPr lang="en-US" sz="3000">
                <a:solidFill>
                  <a:srgbClr val="0B3550"/>
                </a:solidFill>
                <a:latin typeface="Inter"/>
                <a:ea typeface="Inter"/>
                <a:cs typeface="Inter"/>
                <a:sym typeface="Inter"/>
              </a:rPr>
              <a:t> Bộ dữ liệu có cấu trúc rõ ràng, trong đó các hàng tương ứng với từng quốc gia và năm, còn các cột thể hiện các chỉ số cụ thể. </a:t>
            </a:r>
          </a:p>
        </p:txBody>
      </p:sp>
      <p:sp>
        <p:nvSpPr>
          <p:cNvPr name="TextBox 9" id="9"/>
          <p:cNvSpPr txBox="true"/>
          <p:nvPr/>
        </p:nvSpPr>
        <p:spPr>
          <a:xfrm rot="0">
            <a:off x="2463053" y="6547866"/>
            <a:ext cx="14796247" cy="914400"/>
          </a:xfrm>
          <a:prstGeom prst="rect">
            <a:avLst/>
          </a:prstGeom>
        </p:spPr>
        <p:txBody>
          <a:bodyPr anchor="t" rtlCol="false" tIns="0" lIns="0" bIns="0" rIns="0">
            <a:spAutoFit/>
          </a:bodyPr>
          <a:lstStyle/>
          <a:p>
            <a:pPr algn="l">
              <a:lnSpc>
                <a:spcPts val="3600"/>
              </a:lnSpc>
              <a:spcBef>
                <a:spcPct val="0"/>
              </a:spcBef>
            </a:pPr>
            <a:r>
              <a:rPr lang="en-US" sz="3000">
                <a:solidFill>
                  <a:srgbClr val="0B3550"/>
                </a:solidFill>
                <a:latin typeface="Inter"/>
                <a:ea typeface="Inter"/>
                <a:cs typeface="Inter"/>
                <a:sym typeface="Inter"/>
              </a:rPr>
              <a:t>D</a:t>
            </a:r>
            <a:r>
              <a:rPr lang="en-US" sz="3000">
                <a:solidFill>
                  <a:srgbClr val="0B3550"/>
                </a:solidFill>
                <a:latin typeface="Inter"/>
                <a:ea typeface="Inter"/>
                <a:cs typeface="Inter"/>
                <a:sym typeface="Inter"/>
              </a:rPr>
              <a:t>ữ liệu đã được làm sạch và chuẩn hóa được xuất ra tệp CSV với tên data_for_model.csv để phục vụ cho quá trình huấn luyện.</a:t>
            </a:r>
          </a:p>
        </p:txBody>
      </p:sp>
      <p:sp>
        <p:nvSpPr>
          <p:cNvPr name="TextBox 10" id="10"/>
          <p:cNvSpPr txBox="true"/>
          <p:nvPr/>
        </p:nvSpPr>
        <p:spPr>
          <a:xfrm rot="0">
            <a:off x="1028700" y="4183761"/>
            <a:ext cx="16230600" cy="1026795"/>
          </a:xfrm>
          <a:prstGeom prst="rect">
            <a:avLst/>
          </a:prstGeom>
        </p:spPr>
        <p:txBody>
          <a:bodyPr anchor="t" rtlCol="false" tIns="0" lIns="0" bIns="0" rIns="0">
            <a:spAutoFit/>
          </a:bodyPr>
          <a:lstStyle/>
          <a:p>
            <a:pPr algn="l" marL="647700" indent="-323850" lvl="1">
              <a:lnSpc>
                <a:spcPts val="4140"/>
              </a:lnSpc>
              <a:buFont typeface="Arial"/>
              <a:buChar char="•"/>
            </a:pPr>
            <a:r>
              <a:rPr lang="en-US" sz="3000">
                <a:solidFill>
                  <a:srgbClr val="0B3550"/>
                </a:solidFill>
                <a:latin typeface="Inter"/>
                <a:ea typeface="Inter"/>
                <a:cs typeface="Inter"/>
                <a:sym typeface="Inter"/>
              </a:rPr>
              <a:t>D</a:t>
            </a:r>
            <a:r>
              <a:rPr lang="en-US" sz="3000">
                <a:solidFill>
                  <a:srgbClr val="0B3550"/>
                </a:solidFill>
                <a:latin typeface="Inter"/>
                <a:ea typeface="Inter"/>
                <a:cs typeface="Inter"/>
                <a:sym typeface="Inter"/>
              </a:rPr>
              <a:t>ữ liệu được pivot lại sao cho mỗi chỉ số (Indicator) trở thành một cột riêng biệt, với chỉ số được sắp xếp theo từng quốc gia và từng năm</a:t>
            </a:r>
          </a:p>
        </p:txBody>
      </p:sp>
      <p:sp>
        <p:nvSpPr>
          <p:cNvPr name="AutoShape 11" id="11"/>
          <p:cNvSpPr/>
          <p:nvPr/>
        </p:nvSpPr>
        <p:spPr>
          <a:xfrm>
            <a:off x="1028700" y="5900166"/>
            <a:ext cx="1058249" cy="0"/>
          </a:xfrm>
          <a:prstGeom prst="line">
            <a:avLst/>
          </a:prstGeom>
          <a:ln cap="flat" w="38100">
            <a:solidFill>
              <a:srgbClr val="0B3550"/>
            </a:solidFill>
            <a:prstDash val="solid"/>
            <a:headEnd type="none" len="sm" w="sm"/>
            <a:tailEnd type="arrow" len="sm" w="med"/>
          </a:ln>
        </p:spPr>
      </p:sp>
      <p:sp>
        <p:nvSpPr>
          <p:cNvPr name="AutoShape 12" id="12"/>
          <p:cNvSpPr/>
          <p:nvPr/>
        </p:nvSpPr>
        <p:spPr>
          <a:xfrm>
            <a:off x="1028700" y="6986016"/>
            <a:ext cx="1058249" cy="0"/>
          </a:xfrm>
          <a:prstGeom prst="line">
            <a:avLst/>
          </a:prstGeom>
          <a:ln cap="flat" w="38100">
            <a:solidFill>
              <a:srgbClr val="0B3550"/>
            </a:solidFill>
            <a:prstDash val="solid"/>
            <a:headEnd type="none" len="sm" w="sm"/>
            <a:tailEnd type="arrow" len="sm" w="med"/>
          </a:ln>
        </p:spPr>
      </p:sp>
      <p:sp>
        <p:nvSpPr>
          <p:cNvPr name="TextBox 13" id="13"/>
          <p:cNvSpPr txBox="true"/>
          <p:nvPr/>
        </p:nvSpPr>
        <p:spPr>
          <a:xfrm rot="0">
            <a:off x="2024625" y="1839849"/>
            <a:ext cx="15225150" cy="485775"/>
          </a:xfrm>
          <a:prstGeom prst="rect">
            <a:avLst/>
          </a:prstGeom>
        </p:spPr>
        <p:txBody>
          <a:bodyPr anchor="t" rtlCol="false" tIns="0" lIns="0" bIns="0" rIns="0">
            <a:spAutoFit/>
          </a:bodyPr>
          <a:lstStyle/>
          <a:p>
            <a:pPr algn="l">
              <a:lnSpc>
                <a:spcPts val="3840"/>
              </a:lnSpc>
            </a:pPr>
            <a:r>
              <a:rPr lang="en-US" sz="3200" b="true">
                <a:solidFill>
                  <a:srgbClr val="0B3550"/>
                </a:solidFill>
                <a:latin typeface="Inter Bold"/>
                <a:ea typeface="Inter Bold"/>
                <a:cs typeface="Inter Bold"/>
                <a:sym typeface="Inter Bold"/>
              </a:rPr>
              <a:t>4.2.  Cho dữ liệu huấn luyện</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B3550"/>
                </a:solidFill>
                <a:latin typeface="Noto Serif Display"/>
                <a:ea typeface="Noto Serif Display"/>
                <a:cs typeface="Noto Serif Display"/>
                <a:sym typeface="Noto Serif Display"/>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726228" y="-1373710"/>
            <a:ext cx="19670596" cy="12231560"/>
          </a:xfrm>
          <a:custGeom>
            <a:avLst/>
            <a:gdLst/>
            <a:ahLst/>
            <a:cxnLst/>
            <a:rect r="r" b="b" t="t" l="l"/>
            <a:pathLst>
              <a:path h="12231560" w="19670596">
                <a:moveTo>
                  <a:pt x="0" y="0"/>
                </a:moveTo>
                <a:lnTo>
                  <a:pt x="19670596" y="0"/>
                </a:lnTo>
                <a:lnTo>
                  <a:pt x="19670596" y="12231560"/>
                </a:lnTo>
                <a:lnTo>
                  <a:pt x="0" y="122315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1038225"/>
            <a:ext cx="15225150" cy="819150"/>
          </a:xfrm>
          <a:prstGeom prst="rect">
            <a:avLst/>
          </a:prstGeom>
        </p:spPr>
        <p:txBody>
          <a:bodyPr anchor="t" rtlCol="false" tIns="0" lIns="0" bIns="0" rIns="0">
            <a:spAutoFit/>
          </a:bodyPr>
          <a:lstStyle/>
          <a:p>
            <a:pPr algn="l">
              <a:lnSpc>
                <a:spcPts val="6599"/>
              </a:lnSpc>
            </a:pPr>
            <a:r>
              <a:rPr lang="en-US" sz="5499" b="true">
                <a:solidFill>
                  <a:srgbClr val="0B3550"/>
                </a:solidFill>
                <a:latin typeface="Inter Bold"/>
                <a:ea typeface="Inter Bold"/>
                <a:cs typeface="Inter Bold"/>
                <a:sym typeface="Inter Bold"/>
              </a:rPr>
              <a:t>5. Khai phá dữ liệu</a:t>
            </a:r>
          </a:p>
        </p:txBody>
      </p:sp>
      <p:sp>
        <p:nvSpPr>
          <p:cNvPr name="Freeform 4" id="4"/>
          <p:cNvSpPr/>
          <p:nvPr/>
        </p:nvSpPr>
        <p:spPr>
          <a:xfrm flipH="false" flipV="false" rot="0">
            <a:off x="6653188" y="-514270"/>
            <a:ext cx="4981624" cy="2362120"/>
          </a:xfrm>
          <a:custGeom>
            <a:avLst/>
            <a:gdLst/>
            <a:ahLst/>
            <a:cxnLst/>
            <a:rect r="r" b="b" t="t" l="l"/>
            <a:pathLst>
              <a:path h="2362120" w="4981624">
                <a:moveTo>
                  <a:pt x="0" y="0"/>
                </a:moveTo>
                <a:lnTo>
                  <a:pt x="4981624" y="0"/>
                </a:lnTo>
                <a:lnTo>
                  <a:pt x="4981624" y="2362120"/>
                </a:lnTo>
                <a:lnTo>
                  <a:pt x="0" y="2362120"/>
                </a:lnTo>
                <a:lnTo>
                  <a:pt x="0" y="0"/>
                </a:lnTo>
                <a:close/>
              </a:path>
            </a:pathLst>
          </a:custGeom>
          <a:blipFill>
            <a:blip r:embed="rId5"/>
            <a:stretch>
              <a:fillRect l="0" t="0" r="0" b="0"/>
            </a:stretch>
          </a:blipFill>
        </p:spPr>
      </p:sp>
      <p:sp>
        <p:nvSpPr>
          <p:cNvPr name="Freeform 5" id="5"/>
          <p:cNvSpPr/>
          <p:nvPr/>
        </p:nvSpPr>
        <p:spPr>
          <a:xfrm flipH="false" flipV="false" rot="0">
            <a:off x="7867976" y="2480456"/>
            <a:ext cx="9984076" cy="5977965"/>
          </a:xfrm>
          <a:custGeom>
            <a:avLst/>
            <a:gdLst/>
            <a:ahLst/>
            <a:cxnLst/>
            <a:rect r="r" b="b" t="t" l="l"/>
            <a:pathLst>
              <a:path h="5977965" w="9984076">
                <a:moveTo>
                  <a:pt x="0" y="0"/>
                </a:moveTo>
                <a:lnTo>
                  <a:pt x="9984076" y="0"/>
                </a:lnTo>
                <a:lnTo>
                  <a:pt x="9984076" y="5977965"/>
                </a:lnTo>
                <a:lnTo>
                  <a:pt x="0" y="5977965"/>
                </a:lnTo>
                <a:lnTo>
                  <a:pt x="0" y="0"/>
                </a:lnTo>
                <a:close/>
              </a:path>
            </a:pathLst>
          </a:custGeom>
          <a:blipFill>
            <a:blip r:embed="rId6"/>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B3550"/>
                </a:solidFill>
                <a:latin typeface="Noto Serif Display"/>
                <a:ea typeface="Noto Serif Display"/>
                <a:cs typeface="Noto Serif Display"/>
                <a:sym typeface="Noto Serif Display"/>
              </a:rPr>
              <a:t>8</a:t>
            </a:r>
          </a:p>
        </p:txBody>
      </p:sp>
      <p:sp>
        <p:nvSpPr>
          <p:cNvPr name="TextBox 7" id="7"/>
          <p:cNvSpPr txBox="true"/>
          <p:nvPr/>
        </p:nvSpPr>
        <p:spPr>
          <a:xfrm rot="0">
            <a:off x="625014" y="2392864"/>
            <a:ext cx="6798573" cy="6153150"/>
          </a:xfrm>
          <a:prstGeom prst="rect">
            <a:avLst/>
          </a:prstGeom>
        </p:spPr>
        <p:txBody>
          <a:bodyPr anchor="t" rtlCol="false" tIns="0" lIns="0" bIns="0" rIns="0">
            <a:spAutoFit/>
          </a:bodyPr>
          <a:lstStyle/>
          <a:p>
            <a:pPr algn="just">
              <a:lnSpc>
                <a:spcPts val="2879"/>
              </a:lnSpc>
              <a:spcBef>
                <a:spcPct val="0"/>
              </a:spcBef>
            </a:pPr>
            <a:r>
              <a:rPr lang="en-US" sz="2400">
                <a:solidFill>
                  <a:srgbClr val="0B3550"/>
                </a:solidFill>
                <a:latin typeface="Inter"/>
                <a:ea typeface="Inter"/>
                <a:cs typeface="Inter"/>
                <a:sym typeface="Inter"/>
              </a:rPr>
              <a:t>Phân tích boxplot cho thấy sự đa dạng trong phân bố các thu</a:t>
            </a:r>
            <a:r>
              <a:rPr lang="en-US" sz="2400">
                <a:solidFill>
                  <a:srgbClr val="0B3550"/>
                </a:solidFill>
                <a:latin typeface="Inter"/>
                <a:ea typeface="Inter"/>
                <a:cs typeface="Inter"/>
                <a:sym typeface="Inter"/>
              </a:rPr>
              <a:t>ộc tính theo thời gian:</a:t>
            </a:r>
          </a:p>
          <a:p>
            <a:pPr algn="just" marL="518160" indent="-259080" lvl="1">
              <a:lnSpc>
                <a:spcPts val="2879"/>
              </a:lnSpc>
              <a:spcBef>
                <a:spcPct val="0"/>
              </a:spcBef>
              <a:buFont typeface="Arial"/>
              <a:buChar char="•"/>
            </a:pPr>
            <a:r>
              <a:rPr lang="en-US" sz="2400">
                <a:solidFill>
                  <a:srgbClr val="0B3550"/>
                </a:solidFill>
                <a:latin typeface="Inter"/>
                <a:ea typeface="Inter"/>
                <a:cs typeface="Inter"/>
                <a:sym typeface="Inter"/>
              </a:rPr>
              <a:t>Các thuộc tính 1–6: Phân bố không đối xứng với nhiều giá trị ngoại lệ, cho thấy có yếu tố tác động mạnh đến một số quan sát.</a:t>
            </a:r>
          </a:p>
          <a:p>
            <a:pPr algn="just" marL="518160" indent="-259080" lvl="1">
              <a:lnSpc>
                <a:spcPts val="2879"/>
              </a:lnSpc>
              <a:spcBef>
                <a:spcPct val="0"/>
              </a:spcBef>
              <a:buFont typeface="Arial"/>
              <a:buChar char="•"/>
            </a:pPr>
            <a:r>
              <a:rPr lang="en-US" sz="2400">
                <a:solidFill>
                  <a:srgbClr val="0B3550"/>
                </a:solidFill>
                <a:latin typeface="Inter"/>
                <a:ea typeface="Inter"/>
                <a:cs typeface="Inter"/>
                <a:sym typeface="Inter"/>
              </a:rPr>
              <a:t>Các thuộc tính 7–13: Phân bố đối xứng hơn, phản ánh sự ổn định tương đối.</a:t>
            </a:r>
          </a:p>
          <a:p>
            <a:pPr algn="just">
              <a:lnSpc>
                <a:spcPts val="2879"/>
              </a:lnSpc>
              <a:spcBef>
                <a:spcPct val="0"/>
              </a:spcBef>
            </a:pPr>
            <a:r>
              <a:rPr lang="en-US" sz="2400">
                <a:solidFill>
                  <a:srgbClr val="0B3550"/>
                </a:solidFill>
                <a:latin typeface="Inter"/>
                <a:ea typeface="Inter"/>
                <a:cs typeface="Inter"/>
                <a:sym typeface="Inter"/>
              </a:rPr>
              <a:t>Sự biến động của giá trị trung bình và độ phân tán qua các năm thể hiện rõ tác động của biến đổi khí hậu, như:</a:t>
            </a:r>
          </a:p>
          <a:p>
            <a:pPr algn="just" marL="518160" indent="-259080" lvl="1">
              <a:lnSpc>
                <a:spcPts val="2879"/>
              </a:lnSpc>
              <a:spcBef>
                <a:spcPct val="0"/>
              </a:spcBef>
              <a:buFont typeface="Arial"/>
              <a:buChar char="•"/>
            </a:pPr>
            <a:r>
              <a:rPr lang="en-US" sz="2400">
                <a:solidFill>
                  <a:srgbClr val="0B3550"/>
                </a:solidFill>
                <a:latin typeface="Inter"/>
                <a:ea typeface="Inter"/>
                <a:cs typeface="Inter"/>
                <a:sym typeface="Inter"/>
              </a:rPr>
              <a:t>Gia tăng nhiệt độ.</a:t>
            </a:r>
          </a:p>
          <a:p>
            <a:pPr algn="just" marL="518160" indent="-259080" lvl="1">
              <a:lnSpc>
                <a:spcPts val="2879"/>
              </a:lnSpc>
              <a:spcBef>
                <a:spcPct val="0"/>
              </a:spcBef>
              <a:buFont typeface="Arial"/>
              <a:buChar char="•"/>
            </a:pPr>
            <a:r>
              <a:rPr lang="en-US" sz="2400">
                <a:solidFill>
                  <a:srgbClr val="0B3550"/>
                </a:solidFill>
                <a:latin typeface="Inter"/>
                <a:ea typeface="Inter"/>
                <a:cs typeface="Inter"/>
                <a:sym typeface="Inter"/>
              </a:rPr>
              <a:t>Tăng mực nước biển.</a:t>
            </a:r>
          </a:p>
          <a:p>
            <a:pPr algn="just" marL="518160" indent="-259080" lvl="1">
              <a:lnSpc>
                <a:spcPts val="2879"/>
              </a:lnSpc>
              <a:spcBef>
                <a:spcPct val="0"/>
              </a:spcBef>
              <a:buFont typeface="Arial"/>
              <a:buChar char="•"/>
            </a:pPr>
            <a:r>
              <a:rPr lang="en-US" sz="2400">
                <a:solidFill>
                  <a:srgbClr val="0B3550"/>
                </a:solidFill>
                <a:latin typeface="Inter"/>
                <a:ea typeface="Inter"/>
                <a:cs typeface="Inter"/>
                <a:sym typeface="Inter"/>
              </a:rPr>
              <a:t>Tần suất các hiện tượng cực đoan gia tăng.</a:t>
            </a:r>
          </a:p>
          <a:p>
            <a:pPr algn="just">
              <a:lnSpc>
                <a:spcPts val="2879"/>
              </a:lnSpc>
              <a:spcBef>
                <a:spcPct val="0"/>
              </a:spcBef>
            </a:pPr>
            <a:r>
              <a:rPr lang="en-US" sz="2400">
                <a:solidFill>
                  <a:srgbClr val="0B3550"/>
                </a:solidFill>
                <a:latin typeface="Inter"/>
                <a:ea typeface="Inter"/>
                <a:cs typeface="Inter"/>
                <a:sym typeface="Inter"/>
              </a:rPr>
              <a:t>=&gt; Kết luận: Biến đổi khí hậu đang ảnh hưởng nghiêm trọng đến hệ sinh thái, môi trường và cuộc sống con người.</a:t>
            </a:r>
          </a:p>
          <a:p>
            <a:pPr algn="just">
              <a:lnSpc>
                <a:spcPts val="287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6F6F6"/>
        </a:solidFill>
      </p:bgPr>
    </p:bg>
    <p:spTree>
      <p:nvGrpSpPr>
        <p:cNvPr id="1" name=""/>
        <p:cNvGrpSpPr/>
        <p:nvPr/>
      </p:nvGrpSpPr>
      <p:grpSpPr>
        <a:xfrm>
          <a:off x="0" y="0"/>
          <a:ext cx="0" cy="0"/>
          <a:chOff x="0" y="0"/>
          <a:chExt cx="0" cy="0"/>
        </a:xfrm>
      </p:grpSpPr>
      <p:sp>
        <p:nvSpPr>
          <p:cNvPr name="Freeform 2" id="2"/>
          <p:cNvSpPr/>
          <p:nvPr/>
        </p:nvSpPr>
        <p:spPr>
          <a:xfrm flipH="false" flipV="false" rot="0">
            <a:off x="-726228" y="-1373710"/>
            <a:ext cx="19670596" cy="12231560"/>
          </a:xfrm>
          <a:custGeom>
            <a:avLst/>
            <a:gdLst/>
            <a:ahLst/>
            <a:cxnLst/>
            <a:rect r="r" b="b" t="t" l="l"/>
            <a:pathLst>
              <a:path h="12231560" w="19670596">
                <a:moveTo>
                  <a:pt x="0" y="0"/>
                </a:moveTo>
                <a:lnTo>
                  <a:pt x="19670596" y="0"/>
                </a:lnTo>
                <a:lnTo>
                  <a:pt x="19670596" y="12231560"/>
                </a:lnTo>
                <a:lnTo>
                  <a:pt x="0" y="122315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028700" y="1038225"/>
            <a:ext cx="15225150" cy="819150"/>
          </a:xfrm>
          <a:prstGeom prst="rect">
            <a:avLst/>
          </a:prstGeom>
        </p:spPr>
        <p:txBody>
          <a:bodyPr anchor="t" rtlCol="false" tIns="0" lIns="0" bIns="0" rIns="0">
            <a:spAutoFit/>
          </a:bodyPr>
          <a:lstStyle/>
          <a:p>
            <a:pPr algn="l">
              <a:lnSpc>
                <a:spcPts val="6599"/>
              </a:lnSpc>
            </a:pPr>
            <a:r>
              <a:rPr lang="en-US" sz="5499" b="true">
                <a:solidFill>
                  <a:srgbClr val="0B3550"/>
                </a:solidFill>
                <a:latin typeface="Inter Bold"/>
                <a:ea typeface="Inter Bold"/>
                <a:cs typeface="Inter Bold"/>
                <a:sym typeface="Inter Bold"/>
              </a:rPr>
              <a:t>5. Khai phá dữ liệu</a:t>
            </a:r>
          </a:p>
        </p:txBody>
      </p:sp>
      <p:sp>
        <p:nvSpPr>
          <p:cNvPr name="Freeform 4" id="4"/>
          <p:cNvSpPr/>
          <p:nvPr/>
        </p:nvSpPr>
        <p:spPr>
          <a:xfrm flipH="false" flipV="false" rot="0">
            <a:off x="6653188" y="-514270"/>
            <a:ext cx="4981624" cy="2362120"/>
          </a:xfrm>
          <a:custGeom>
            <a:avLst/>
            <a:gdLst/>
            <a:ahLst/>
            <a:cxnLst/>
            <a:rect r="r" b="b" t="t" l="l"/>
            <a:pathLst>
              <a:path h="2362120" w="4981624">
                <a:moveTo>
                  <a:pt x="0" y="0"/>
                </a:moveTo>
                <a:lnTo>
                  <a:pt x="4981624" y="0"/>
                </a:lnTo>
                <a:lnTo>
                  <a:pt x="4981624" y="2362120"/>
                </a:lnTo>
                <a:lnTo>
                  <a:pt x="0" y="2362120"/>
                </a:lnTo>
                <a:lnTo>
                  <a:pt x="0" y="0"/>
                </a:lnTo>
                <a:close/>
              </a:path>
            </a:pathLst>
          </a:custGeom>
          <a:blipFill>
            <a:blip r:embed="rId5"/>
            <a:stretch>
              <a:fillRect l="0" t="0" r="0" b="0"/>
            </a:stretch>
          </a:blipFill>
        </p:spPr>
      </p:sp>
      <p:sp>
        <p:nvSpPr>
          <p:cNvPr name="Freeform 5" id="5"/>
          <p:cNvSpPr/>
          <p:nvPr/>
        </p:nvSpPr>
        <p:spPr>
          <a:xfrm flipH="false" flipV="false" rot="0">
            <a:off x="1193578" y="1996369"/>
            <a:ext cx="8159473" cy="7261931"/>
          </a:xfrm>
          <a:custGeom>
            <a:avLst/>
            <a:gdLst/>
            <a:ahLst/>
            <a:cxnLst/>
            <a:rect r="r" b="b" t="t" l="l"/>
            <a:pathLst>
              <a:path h="7261931" w="8159473">
                <a:moveTo>
                  <a:pt x="0" y="0"/>
                </a:moveTo>
                <a:lnTo>
                  <a:pt x="8159473" y="0"/>
                </a:lnTo>
                <a:lnTo>
                  <a:pt x="8159473" y="7261931"/>
                </a:lnTo>
                <a:lnTo>
                  <a:pt x="0" y="7261931"/>
                </a:lnTo>
                <a:lnTo>
                  <a:pt x="0" y="0"/>
                </a:lnTo>
                <a:close/>
              </a:path>
            </a:pathLst>
          </a:custGeom>
          <a:blipFill>
            <a:blip r:embed="rId6"/>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B3550"/>
                </a:solidFill>
                <a:latin typeface="Noto Serif Display"/>
                <a:ea typeface="Noto Serif Display"/>
                <a:cs typeface="Noto Serif Display"/>
                <a:sym typeface="Noto Serif Display"/>
              </a:rPr>
              <a:t>9</a:t>
            </a:r>
          </a:p>
        </p:txBody>
      </p:sp>
      <p:sp>
        <p:nvSpPr>
          <p:cNvPr name="TextBox 7" id="7"/>
          <p:cNvSpPr txBox="true"/>
          <p:nvPr/>
        </p:nvSpPr>
        <p:spPr>
          <a:xfrm rot="0">
            <a:off x="9711330" y="2402205"/>
            <a:ext cx="7256310" cy="5434965"/>
          </a:xfrm>
          <a:prstGeom prst="rect">
            <a:avLst/>
          </a:prstGeom>
        </p:spPr>
        <p:txBody>
          <a:bodyPr anchor="t" rtlCol="false" tIns="0" lIns="0" bIns="0" rIns="0">
            <a:spAutoFit/>
          </a:bodyPr>
          <a:lstStyle/>
          <a:p>
            <a:pPr algn="just">
              <a:lnSpc>
                <a:spcPts val="3359"/>
              </a:lnSpc>
              <a:spcBef>
                <a:spcPct val="0"/>
              </a:spcBef>
            </a:pPr>
          </a:p>
          <a:p>
            <a:pPr algn="just" marL="518158" indent="-259079" lvl="1">
              <a:lnSpc>
                <a:spcPts val="3359"/>
              </a:lnSpc>
              <a:spcBef>
                <a:spcPct val="0"/>
              </a:spcBef>
              <a:buFont typeface="Arial"/>
              <a:buChar char="•"/>
            </a:pPr>
            <a:r>
              <a:rPr lang="en-US" sz="2399">
                <a:solidFill>
                  <a:srgbClr val="0B3550"/>
                </a:solidFill>
                <a:latin typeface="Inter"/>
                <a:ea typeface="Inter"/>
                <a:cs typeface="Inter"/>
                <a:sym typeface="Inter"/>
              </a:rPr>
              <a:t>Biểu đồ tương quan cho thấy cấu trúc tương quan phức tạp giữa các biến.</a:t>
            </a:r>
          </a:p>
          <a:p>
            <a:pPr algn="just" marL="518158" indent="-259079" lvl="1">
              <a:lnSpc>
                <a:spcPts val="3359"/>
              </a:lnSpc>
              <a:spcBef>
                <a:spcPct val="0"/>
              </a:spcBef>
              <a:buFont typeface="Arial"/>
              <a:buChar char="•"/>
            </a:pPr>
            <a:r>
              <a:rPr lang="en-US" sz="2399">
                <a:solidFill>
                  <a:srgbClr val="0B3550"/>
                </a:solidFill>
                <a:latin typeface="Inter"/>
                <a:ea typeface="Inter"/>
                <a:cs typeface="Inter"/>
                <a:sym typeface="Inter"/>
              </a:rPr>
              <a:t>Mối quan hệ giữa nhóm chỉ số: Thường ở mức thấp hoặc trung bình → các chỉ số bổ sung thông tin cho nhau.</a:t>
            </a:r>
          </a:p>
          <a:p>
            <a:pPr algn="just" marL="518158" indent="-259079" lvl="1">
              <a:lnSpc>
                <a:spcPts val="3359"/>
              </a:lnSpc>
              <a:spcBef>
                <a:spcPct val="0"/>
              </a:spcBef>
              <a:buFont typeface="Arial"/>
              <a:buChar char="•"/>
            </a:pPr>
            <a:r>
              <a:rPr lang="en-US" sz="2399">
                <a:solidFill>
                  <a:srgbClr val="0B3550"/>
                </a:solidFill>
                <a:latin typeface="Inter"/>
                <a:ea typeface="Inter"/>
                <a:cs typeface="Inter"/>
                <a:sym typeface="Inter"/>
              </a:rPr>
              <a:t>Trong cùng nhóm chỉ số: Tương quan cao → cần lưu ý vấn đề đa cộng tuyến khi xây dựng mô hình.</a:t>
            </a:r>
          </a:p>
          <a:p>
            <a:pPr algn="just">
              <a:lnSpc>
                <a:spcPts val="3359"/>
              </a:lnSpc>
              <a:spcBef>
                <a:spcPct val="0"/>
              </a:spcBef>
            </a:pPr>
            <a:r>
              <a:rPr lang="en-US" sz="2399">
                <a:solidFill>
                  <a:srgbClr val="0B3550"/>
                </a:solidFill>
                <a:latin typeface="Inter"/>
                <a:ea typeface="Inter"/>
                <a:cs typeface="Inter"/>
                <a:sym typeface="Inter"/>
              </a:rPr>
              <a:t>=&gt; Kết luận: Cấu trúc dữ liệu đa dạng, cung cấp thông tin quan trọng cho việc xây dựng mô hình và phân tích.</a:t>
            </a:r>
          </a:p>
          <a:p>
            <a:pPr algn="just">
              <a:lnSpc>
                <a:spcPts val="335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DAGZd4giYmE</dc:identifier>
  <dcterms:modified xsi:type="dcterms:W3CDTF">2011-08-01T06:04:30Z</dcterms:modified>
  <cp:revision>1</cp:revision>
  <dc:title>Nhom10_Slide</dc:title>
</cp:coreProperties>
</file>